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365" r:id="rId3"/>
    <p:sldId id="350" r:id="rId4"/>
    <p:sldId id="351" r:id="rId5"/>
    <p:sldId id="352" r:id="rId6"/>
    <p:sldId id="353" r:id="rId7"/>
    <p:sldId id="328" r:id="rId8"/>
    <p:sldId id="330" r:id="rId9"/>
    <p:sldId id="331" r:id="rId10"/>
    <p:sldId id="332" r:id="rId11"/>
    <p:sldId id="354" r:id="rId12"/>
    <p:sldId id="370" r:id="rId13"/>
    <p:sldId id="371" r:id="rId14"/>
    <p:sldId id="333" r:id="rId15"/>
    <p:sldId id="369" r:id="rId16"/>
    <p:sldId id="345" r:id="rId17"/>
    <p:sldId id="363" r:id="rId18"/>
    <p:sldId id="364" r:id="rId19"/>
    <p:sldId id="346" r:id="rId20"/>
    <p:sldId id="359" r:id="rId21"/>
    <p:sldId id="360" r:id="rId22"/>
    <p:sldId id="361" r:id="rId23"/>
    <p:sldId id="362" r:id="rId24"/>
    <p:sldId id="347" r:id="rId25"/>
    <p:sldId id="355" r:id="rId26"/>
    <p:sldId id="356" r:id="rId27"/>
    <p:sldId id="357" r:id="rId28"/>
    <p:sldId id="358" r:id="rId29"/>
    <p:sldId id="348" r:id="rId30"/>
    <p:sldId id="322" r:id="rId31"/>
    <p:sldId id="308" r:id="rId32"/>
    <p:sldId id="327" r:id="rId33"/>
    <p:sldId id="317" r:id="rId34"/>
    <p:sldId id="318" r:id="rId35"/>
    <p:sldId id="319" r:id="rId36"/>
    <p:sldId id="320" r:id="rId37"/>
    <p:sldId id="321" r:id="rId38"/>
    <p:sldId id="334" r:id="rId39"/>
    <p:sldId id="335" r:id="rId40"/>
    <p:sldId id="336" r:id="rId41"/>
    <p:sldId id="337" r:id="rId42"/>
    <p:sldId id="338" r:id="rId43"/>
    <p:sldId id="343" r:id="rId44"/>
    <p:sldId id="366" r:id="rId45"/>
    <p:sldId id="367" r:id="rId46"/>
    <p:sldId id="368" r:id="rId47"/>
    <p:sldId id="309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FF"/>
    <a:srgbClr val="CABBB2"/>
    <a:srgbClr val="000000"/>
    <a:srgbClr val="806956"/>
    <a:srgbClr val="660066"/>
    <a:srgbClr val="FF6600"/>
    <a:srgbClr val="B27FB2"/>
    <a:srgbClr val="FFFF93"/>
    <a:srgbClr val="FFC5FF"/>
    <a:srgbClr val="C7C7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4660"/>
  </p:normalViewPr>
  <p:slideViewPr>
    <p:cSldViewPr snapToGrid="0">
      <p:cViewPr>
        <p:scale>
          <a:sx n="100" d="100"/>
          <a:sy n="100" d="100"/>
        </p:scale>
        <p:origin x="1260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900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Image result for png phone icon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1" r="19086"/>
          <a:stretch/>
        </p:blipFill>
        <p:spPr bwMode="auto">
          <a:xfrm>
            <a:off x="7912100" y="144766"/>
            <a:ext cx="258762" cy="4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8170862" y="276873"/>
            <a:ext cx="168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entury Gothic" panose="020B0502020202020204" pitchFamily="34" charset="0"/>
              </a:rPr>
              <a:t>0817.873.5450</a:t>
            </a:r>
            <a:endParaRPr lang="en-US" sz="1050" dirty="0">
              <a:latin typeface="Century Gothic" panose="020B0502020202020204" pitchFamily="34" charset="0"/>
            </a:endParaRPr>
          </a:p>
        </p:txBody>
      </p:sp>
      <p:pic>
        <p:nvPicPr>
          <p:cNvPr id="14" name="Picture 6" descr="Image result for social media icon png"/>
          <p:cNvPicPr>
            <a:picLocks noChangeAspect="1" noChangeArrowheads="1"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0821" r="8015" b="54696"/>
          <a:stretch/>
        </p:blipFill>
        <p:spPr bwMode="auto">
          <a:xfrm>
            <a:off x="9849994" y="225507"/>
            <a:ext cx="1255394" cy="3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 userDrawn="1"/>
        </p:nvSpPr>
        <p:spPr>
          <a:xfrm>
            <a:off x="11603831" y="279866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 userDrawn="1"/>
        </p:nvSpPr>
        <p:spPr>
          <a:xfrm>
            <a:off x="11603831" y="392437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11603831" y="500839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10509" r="8921" b="7719"/>
          <a:stretch/>
        </p:blipFill>
        <p:spPr>
          <a:xfrm>
            <a:off x="257051" y="109122"/>
            <a:ext cx="698314" cy="711246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001961" y="144766"/>
            <a:ext cx="2426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MIDDLECHASE</a:t>
            </a:r>
          </a:p>
          <a:p>
            <a:r>
              <a:rPr lang="en-US" sz="1400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Claim Your City…</a:t>
            </a:r>
            <a:endParaRPr lang="en-US" sz="1400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5305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6CC2E-7BF1-4C99-A7B0-BF28190AEDD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A48B-4D3A-443C-83E2-32C5E8618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81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6CC2E-7BF1-4C99-A7B0-BF28190AEDD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A48B-4D3A-443C-83E2-32C5E8618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32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world map png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20" y="3036041"/>
            <a:ext cx="7935795" cy="3318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 userDrawn="1"/>
        </p:nvSpPr>
        <p:spPr>
          <a:xfrm>
            <a:off x="0" y="2715984"/>
            <a:ext cx="12192000" cy="3708400"/>
          </a:xfrm>
          <a:prstGeom prst="rect">
            <a:avLst/>
          </a:prstGeom>
          <a:solidFill>
            <a:srgbClr val="6600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 userDrawn="1"/>
        </p:nvSpPr>
        <p:spPr>
          <a:xfrm>
            <a:off x="0" y="6447525"/>
            <a:ext cx="12192000" cy="4249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 userDrawn="1"/>
        </p:nvSpPr>
        <p:spPr>
          <a:xfrm>
            <a:off x="9159988" y="3252327"/>
            <a:ext cx="2395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 smtClean="0">
                <a:latin typeface="Century Gothic" panose="020B0502020202020204" pitchFamily="34" charset="0"/>
              </a:rPr>
              <a:t>About Us</a:t>
            </a:r>
          </a:p>
          <a:p>
            <a:r>
              <a:rPr lang="en-US" sz="1400" b="1" i="0" dirty="0" smtClean="0">
                <a:latin typeface="Century Gothic" panose="020B0502020202020204" pitchFamily="34" charset="0"/>
              </a:rPr>
              <a:t>Reservation</a:t>
            </a:r>
          </a:p>
          <a:p>
            <a:r>
              <a:rPr lang="en-US" sz="1400" b="1" i="0" dirty="0" smtClean="0">
                <a:latin typeface="Century Gothic" panose="020B0502020202020204" pitchFamily="34" charset="0"/>
              </a:rPr>
              <a:t>Careers</a:t>
            </a:r>
          </a:p>
          <a:p>
            <a:r>
              <a:rPr lang="en-US" sz="1400" b="1" i="0" dirty="0" smtClean="0">
                <a:latin typeface="Century Gothic" panose="020B0502020202020204" pitchFamily="34" charset="0"/>
              </a:rPr>
              <a:t>FAQ</a:t>
            </a:r>
            <a:endParaRPr lang="en-US" sz="1100" dirty="0">
              <a:latin typeface="Century Gothic" panose="020B05020202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10509" r="8921" b="7719"/>
          <a:stretch/>
        </p:blipFill>
        <p:spPr>
          <a:xfrm>
            <a:off x="681221" y="2928673"/>
            <a:ext cx="619724" cy="631200"/>
          </a:xfrm>
          <a:prstGeom prst="rect">
            <a:avLst/>
          </a:prstGeom>
        </p:spPr>
      </p:pic>
      <p:sp>
        <p:nvSpPr>
          <p:cNvPr id="25" name="TextBox 24"/>
          <p:cNvSpPr txBox="1"/>
          <p:nvPr userDrawn="1"/>
        </p:nvSpPr>
        <p:spPr>
          <a:xfrm>
            <a:off x="1316218" y="2969064"/>
            <a:ext cx="2189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MIDDLECHASE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Claim Your City…</a:t>
            </a:r>
            <a:endParaRPr lang="en-US" sz="12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9159989" y="3247000"/>
            <a:ext cx="2345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9110608" y="2881245"/>
            <a:ext cx="23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Company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TextBox 42"/>
          <p:cNvSpPr txBox="1"/>
          <p:nvPr userDrawn="1"/>
        </p:nvSpPr>
        <p:spPr>
          <a:xfrm>
            <a:off x="3274862" y="6527230"/>
            <a:ext cx="5885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0" i="0" dirty="0" smtClean="0">
                <a:latin typeface="Century Gothic" panose="020B0502020202020204" pitchFamily="34" charset="0"/>
              </a:rPr>
              <a:t>© 2019 –</a:t>
            </a:r>
            <a:r>
              <a:rPr lang="en-US" sz="1050" b="0" i="0" baseline="0" dirty="0" smtClean="0">
                <a:latin typeface="Century Gothic" panose="020B0502020202020204" pitchFamily="34" charset="0"/>
              </a:rPr>
              <a:t> </a:t>
            </a:r>
            <a:r>
              <a:rPr lang="en-US" sz="1050" b="0" i="0" dirty="0" err="1" smtClean="0">
                <a:latin typeface="Century Gothic" panose="020B0502020202020204" pitchFamily="34" charset="0"/>
              </a:rPr>
              <a:t>Middlechase</a:t>
            </a:r>
            <a:r>
              <a:rPr lang="en-US" sz="1050" b="0" i="0" dirty="0" smtClean="0">
                <a:latin typeface="Century Gothic" panose="020B0502020202020204" pitchFamily="34" charset="0"/>
              </a:rPr>
              <a:t> Property LLC A Subsidiary Of </a:t>
            </a:r>
            <a:r>
              <a:rPr lang="en-US" sz="1050" b="0" i="0" dirty="0" err="1" smtClean="0">
                <a:latin typeface="Century Gothic" panose="020B0502020202020204" pitchFamily="34" charset="0"/>
              </a:rPr>
              <a:t>Arkbridge</a:t>
            </a:r>
            <a:r>
              <a:rPr lang="en-US" sz="1050" b="0" i="0" dirty="0" smtClean="0">
                <a:latin typeface="Century Gothic" panose="020B0502020202020204" pitchFamily="34" charset="0"/>
              </a:rPr>
              <a:t> Integrated Limited</a:t>
            </a:r>
            <a:endParaRPr lang="en-US" sz="900" b="0" dirty="0">
              <a:latin typeface="Century Gothic" panose="020B0502020202020204" pitchFamily="34" charset="0"/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612238" y="3649550"/>
            <a:ext cx="33716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 smtClean="0">
                <a:latin typeface="Century Gothic" panose="020B0502020202020204" pitchFamily="34" charset="0"/>
              </a:rPr>
              <a:t>Middlechase</a:t>
            </a:r>
            <a:r>
              <a:rPr lang="en-US" sz="1400" dirty="0" smtClean="0">
                <a:latin typeface="Century Gothic" panose="020B0502020202020204" pitchFamily="34" charset="0"/>
              </a:rPr>
              <a:t> is an award winning international property developer, specializing in emerging property income markets and is currently pioneering niche and iconic projects in Nigeria and Africa. 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35" name="Picture 6" descr="Image result for social media icon png"/>
          <p:cNvPicPr>
            <a:picLocks noChangeAspect="1" noChangeArrowheads="1"/>
          </p:cNvPicPr>
          <p:nvPr userDrawn="1"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0821" r="8015" b="54696"/>
          <a:stretch/>
        </p:blipFill>
        <p:spPr bwMode="auto">
          <a:xfrm>
            <a:off x="719485" y="5623668"/>
            <a:ext cx="1342807" cy="37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ounded Rectangle 38"/>
          <p:cNvSpPr/>
          <p:nvPr userDrawn="1"/>
        </p:nvSpPr>
        <p:spPr>
          <a:xfrm>
            <a:off x="4892943" y="3673184"/>
            <a:ext cx="3048000" cy="400050"/>
          </a:xfrm>
          <a:prstGeom prst="roundRect">
            <a:avLst/>
          </a:prstGeom>
          <a:solidFill>
            <a:srgbClr val="FFFF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 userDrawn="1"/>
        </p:nvSpPr>
        <p:spPr>
          <a:xfrm>
            <a:off x="4892943" y="3734914"/>
            <a:ext cx="2026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Enter Your Email Address</a:t>
            </a:r>
            <a:endParaRPr lang="en-US" sz="1100" b="0" dirty="0">
              <a:solidFill>
                <a:schemeClr val="bg1">
                  <a:lumMod val="65000"/>
                </a:schemeClr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6" name="Rounded Rectangle 45"/>
          <p:cNvSpPr/>
          <p:nvPr userDrawn="1"/>
        </p:nvSpPr>
        <p:spPr>
          <a:xfrm>
            <a:off x="6919087" y="3673184"/>
            <a:ext cx="1031315" cy="400050"/>
          </a:xfrm>
          <a:prstGeom prst="roundRect">
            <a:avLst/>
          </a:prstGeom>
          <a:solidFill>
            <a:srgbClr val="6600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 userDrawn="1"/>
        </p:nvSpPr>
        <p:spPr>
          <a:xfrm>
            <a:off x="6927919" y="3734709"/>
            <a:ext cx="1004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Subscribe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1" name="TextBox 50"/>
          <p:cNvSpPr txBox="1"/>
          <p:nvPr userDrawn="1"/>
        </p:nvSpPr>
        <p:spPr>
          <a:xfrm>
            <a:off x="5096964" y="2851375"/>
            <a:ext cx="2240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Newsletter</a:t>
            </a:r>
            <a:r>
              <a:rPr lang="en-US" sz="1800" b="1" baseline="0" dirty="0">
                <a:solidFill>
                  <a:schemeClr val="bg1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1800" b="1" dirty="0" smtClean="0">
              <a:solidFill>
                <a:schemeClr val="bg1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TextBox 51"/>
          <p:cNvSpPr txBox="1"/>
          <p:nvPr userDrawn="1"/>
        </p:nvSpPr>
        <p:spPr>
          <a:xfrm>
            <a:off x="4525190" y="3187885"/>
            <a:ext cx="367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Subscribe to our newsletter and get up-to-date</a:t>
            </a:r>
            <a:r>
              <a:rPr lang="en-US" sz="1200" b="1" baseline="0" dirty="0" smtClean="0">
                <a:latin typeface="Century Gothic" panose="020B0502020202020204" pitchFamily="34" charset="0"/>
              </a:rPr>
              <a:t> information on our products and services</a:t>
            </a:r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53" name="TextBox 52"/>
          <p:cNvSpPr txBox="1"/>
          <p:nvPr userDrawn="1"/>
        </p:nvSpPr>
        <p:spPr>
          <a:xfrm>
            <a:off x="681221" y="5190141"/>
            <a:ext cx="1998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Connect 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735055" y="5554766"/>
            <a:ext cx="2345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 userDrawn="1"/>
        </p:nvSpPr>
        <p:spPr>
          <a:xfrm>
            <a:off x="5230812" y="4607625"/>
            <a:ext cx="25799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 smtClean="0">
                <a:latin typeface="Century Gothic" panose="020B0502020202020204" pitchFamily="34" charset="0"/>
              </a:rPr>
              <a:t>Head</a:t>
            </a:r>
            <a:r>
              <a:rPr lang="en-US" sz="1400" b="1" i="0" baseline="0" dirty="0" smtClean="0">
                <a:latin typeface="Century Gothic" panose="020B0502020202020204" pitchFamily="34" charset="0"/>
              </a:rPr>
              <a:t> Office</a:t>
            </a:r>
            <a:endParaRPr lang="en-US" sz="1200" b="1" i="1" dirty="0" smtClean="0">
              <a:latin typeface="Century Gothic" panose="020B0502020202020204" pitchFamily="34" charset="0"/>
            </a:endParaRPr>
          </a:p>
          <a:p>
            <a:r>
              <a:rPr lang="en-US" sz="1200" dirty="0" smtClean="0">
                <a:latin typeface="Century Gothic" panose="020B0502020202020204" pitchFamily="34" charset="0"/>
              </a:rPr>
              <a:t>3</a:t>
            </a:r>
            <a:r>
              <a:rPr lang="en-US" sz="1200" baseline="30000" dirty="0" smtClean="0">
                <a:latin typeface="Century Gothic" panose="020B0502020202020204" pitchFamily="34" charset="0"/>
              </a:rPr>
              <a:t>rd</a:t>
            </a:r>
            <a:r>
              <a:rPr lang="en-US" sz="1200" dirty="0" smtClean="0">
                <a:latin typeface="Century Gothic" panose="020B0502020202020204" pitchFamily="34" charset="0"/>
              </a:rPr>
              <a:t> Floor, Viewpoint Plaza,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KM 16, </a:t>
            </a:r>
            <a:r>
              <a:rPr lang="en-US" sz="1200" dirty="0" err="1" smtClean="0">
                <a:latin typeface="Century Gothic" panose="020B0502020202020204" pitchFamily="34" charset="0"/>
              </a:rPr>
              <a:t>Lekki-Epe</a:t>
            </a:r>
            <a:r>
              <a:rPr lang="en-US" sz="1200" dirty="0" smtClean="0">
                <a:latin typeface="Century Gothic" panose="020B0502020202020204" pitchFamily="34" charset="0"/>
              </a:rPr>
              <a:t> Expressway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Along </a:t>
            </a:r>
            <a:r>
              <a:rPr lang="en-US" sz="1200" dirty="0">
                <a:latin typeface="Century Gothic" panose="020B0502020202020204" pitchFamily="34" charset="0"/>
              </a:rPr>
              <a:t>NEPA </a:t>
            </a:r>
            <a:r>
              <a:rPr lang="en-US" sz="1200" dirty="0" smtClean="0">
                <a:latin typeface="Century Gothic" panose="020B0502020202020204" pitchFamily="34" charset="0"/>
              </a:rPr>
              <a:t>Road,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Opp. Jubilee Bridge,</a:t>
            </a:r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 err="1" smtClean="0">
                <a:latin typeface="Century Gothic" panose="020B0502020202020204" pitchFamily="34" charset="0"/>
              </a:rPr>
              <a:t>Ajah</a:t>
            </a:r>
            <a:r>
              <a:rPr lang="en-US" sz="1200" dirty="0">
                <a:latin typeface="Century Gothic" panose="020B0502020202020204" pitchFamily="34" charset="0"/>
              </a:rPr>
              <a:t>, </a:t>
            </a:r>
            <a:r>
              <a:rPr lang="en-US" sz="1200" dirty="0" smtClean="0">
                <a:latin typeface="Century Gothic" panose="020B0502020202020204" pitchFamily="34" charset="0"/>
              </a:rPr>
              <a:t>Lagos State</a:t>
            </a:r>
          </a:p>
          <a:p>
            <a:endParaRPr lang="en-US" sz="1200" dirty="0" smtClean="0">
              <a:latin typeface="Century Gothic" panose="020B0502020202020204" pitchFamily="34" charset="0"/>
            </a:endParaRPr>
          </a:p>
          <a:p>
            <a:r>
              <a:rPr lang="en-US" sz="1400" b="1" i="0" kern="1200" baseline="0" dirty="0" smtClean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rPr>
              <a:t>Email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info@middlechase.com</a:t>
            </a:r>
            <a:endParaRPr lang="en-US" sz="1100" dirty="0">
              <a:latin typeface="Century Gothic" panose="020B0502020202020204" pitchFamily="34" charset="0"/>
            </a:endParaRPr>
          </a:p>
        </p:txBody>
      </p:sp>
      <p:cxnSp>
        <p:nvCxnSpPr>
          <p:cNvPr id="56" name="Straight Connector 55"/>
          <p:cNvCxnSpPr/>
          <p:nvPr userDrawn="1"/>
        </p:nvCxnSpPr>
        <p:spPr>
          <a:xfrm>
            <a:off x="5230813" y="4602298"/>
            <a:ext cx="2345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 userDrawn="1"/>
        </p:nvSpPr>
        <p:spPr>
          <a:xfrm>
            <a:off x="5181432" y="4236543"/>
            <a:ext cx="23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Contact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TextBox 57"/>
          <p:cNvSpPr txBox="1"/>
          <p:nvPr userDrawn="1"/>
        </p:nvSpPr>
        <p:spPr>
          <a:xfrm>
            <a:off x="9203597" y="5018399"/>
            <a:ext cx="23950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 smtClean="0">
                <a:latin typeface="Century Gothic" panose="020B0502020202020204" pitchFamily="34" charset="0"/>
              </a:rPr>
              <a:t>Property Baron Network</a:t>
            </a:r>
          </a:p>
          <a:p>
            <a:r>
              <a:rPr lang="en-US" sz="1400" b="1" i="0" dirty="0" smtClean="0">
                <a:latin typeface="Century Gothic" panose="020B0502020202020204" pitchFamily="34" charset="0"/>
              </a:rPr>
              <a:t>Media &amp; Events</a:t>
            </a:r>
          </a:p>
          <a:p>
            <a:r>
              <a:rPr lang="en-US" sz="1400" b="1" i="0" dirty="0" smtClean="0">
                <a:latin typeface="Century Gothic" panose="020B0502020202020204" pitchFamily="34" charset="0"/>
              </a:rPr>
              <a:t>Blog</a:t>
            </a:r>
          </a:p>
        </p:txBody>
      </p:sp>
      <p:cxnSp>
        <p:nvCxnSpPr>
          <p:cNvPr id="59" name="Straight Connector 58"/>
          <p:cNvCxnSpPr/>
          <p:nvPr userDrawn="1"/>
        </p:nvCxnSpPr>
        <p:spPr>
          <a:xfrm>
            <a:off x="9203598" y="5013072"/>
            <a:ext cx="23457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 userDrawn="1"/>
        </p:nvSpPr>
        <p:spPr>
          <a:xfrm>
            <a:off x="9154217" y="4647317"/>
            <a:ext cx="2395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Resources</a:t>
            </a:r>
            <a:endParaRPr lang="en-US" sz="11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37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nut 1"/>
          <p:cNvSpPr/>
          <p:nvPr userDrawn="1"/>
        </p:nvSpPr>
        <p:spPr>
          <a:xfrm>
            <a:off x="6141171" y="3020738"/>
            <a:ext cx="1298494" cy="1287887"/>
          </a:xfrm>
          <a:prstGeom prst="donut">
            <a:avLst/>
          </a:prstGeom>
          <a:solidFill>
            <a:srgbClr val="FF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nut 2"/>
          <p:cNvSpPr/>
          <p:nvPr userDrawn="1"/>
        </p:nvSpPr>
        <p:spPr>
          <a:xfrm>
            <a:off x="722946" y="1378636"/>
            <a:ext cx="1958337" cy="1942340"/>
          </a:xfrm>
          <a:prstGeom prst="donut">
            <a:avLst>
              <a:gd name="adj" fmla="val 9108"/>
            </a:avLst>
          </a:prstGeom>
          <a:solidFill>
            <a:srgbClr val="FFF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onut 3"/>
          <p:cNvSpPr/>
          <p:nvPr userDrawn="1"/>
        </p:nvSpPr>
        <p:spPr>
          <a:xfrm>
            <a:off x="988706" y="1641655"/>
            <a:ext cx="1428508" cy="1416839"/>
          </a:xfrm>
          <a:prstGeom prst="donut">
            <a:avLst>
              <a:gd name="adj" fmla="val 9108"/>
            </a:avLst>
          </a:prstGeom>
          <a:solidFill>
            <a:srgbClr val="FF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Donut 4"/>
          <p:cNvSpPr/>
          <p:nvPr userDrawn="1"/>
        </p:nvSpPr>
        <p:spPr>
          <a:xfrm>
            <a:off x="10813341" y="5048518"/>
            <a:ext cx="790490" cy="784033"/>
          </a:xfrm>
          <a:prstGeom prst="donut">
            <a:avLst>
              <a:gd name="adj" fmla="val 17762"/>
            </a:avLst>
          </a:prstGeom>
          <a:solidFill>
            <a:srgbClr val="FF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onut 5"/>
          <p:cNvSpPr/>
          <p:nvPr userDrawn="1"/>
        </p:nvSpPr>
        <p:spPr>
          <a:xfrm>
            <a:off x="7316622" y="2227882"/>
            <a:ext cx="790490" cy="784033"/>
          </a:xfrm>
          <a:prstGeom prst="donut">
            <a:avLst>
              <a:gd name="adj" fmla="val 17762"/>
            </a:avLst>
          </a:prstGeom>
          <a:solidFill>
            <a:srgbClr val="FFC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nut 6"/>
          <p:cNvSpPr/>
          <p:nvPr userDrawn="1"/>
        </p:nvSpPr>
        <p:spPr>
          <a:xfrm>
            <a:off x="6044054" y="1178079"/>
            <a:ext cx="790490" cy="784033"/>
          </a:xfrm>
          <a:prstGeom prst="donut">
            <a:avLst>
              <a:gd name="adj" fmla="val 177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 userDrawn="1"/>
        </p:nvSpPr>
        <p:spPr>
          <a:xfrm>
            <a:off x="11277104" y="4023524"/>
            <a:ext cx="790490" cy="784033"/>
          </a:xfrm>
          <a:prstGeom prst="donut">
            <a:avLst>
              <a:gd name="adj" fmla="val 177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 userDrawn="1"/>
        </p:nvSpPr>
        <p:spPr>
          <a:xfrm>
            <a:off x="1246694" y="1884107"/>
            <a:ext cx="931335" cy="923727"/>
          </a:xfrm>
          <a:prstGeom prst="donut">
            <a:avLst/>
          </a:prstGeom>
          <a:solidFill>
            <a:srgbClr val="FF8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 userDrawn="1"/>
        </p:nvSpPr>
        <p:spPr>
          <a:xfrm>
            <a:off x="2637767" y="2867020"/>
            <a:ext cx="790490" cy="784033"/>
          </a:xfrm>
          <a:prstGeom prst="donut">
            <a:avLst>
              <a:gd name="adj" fmla="val 1776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395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21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1362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505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6CC2E-7BF1-4C99-A7B0-BF28190AEDD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A48B-4D3A-443C-83E2-32C5E8618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25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6CC2E-7BF1-4C99-A7B0-BF28190AEDD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A48B-4D3A-443C-83E2-32C5E8618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5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6CC2E-7BF1-4C99-A7B0-BF28190AEDD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A48B-4D3A-443C-83E2-32C5E8618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88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6CC2E-7BF1-4C99-A7B0-BF28190AEDD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BA48B-4D3A-443C-83E2-32C5E8618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1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49" r:id="rId3"/>
    <p:sldLayoutId id="2147483650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6.png"/><Relationship Id="rId7" Type="http://schemas.openxmlformats.org/officeDocument/2006/relationships/image" Target="../media/image5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60.png"/><Relationship Id="rId7" Type="http://schemas.openxmlformats.org/officeDocument/2006/relationships/image" Target="../media/image5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54.png"/><Relationship Id="rId4" Type="http://schemas.openxmlformats.org/officeDocument/2006/relationships/image" Target="../media/image61.png"/><Relationship Id="rId9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1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3" b="54546"/>
          <a:stretch/>
        </p:blipFill>
        <p:spPr bwMode="auto">
          <a:xfrm>
            <a:off x="0" y="871146"/>
            <a:ext cx="12192000" cy="546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900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10509" r="8921" b="7719"/>
          <a:stretch/>
        </p:blipFill>
        <p:spPr>
          <a:xfrm>
            <a:off x="257051" y="109122"/>
            <a:ext cx="698314" cy="7112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1961" y="144766"/>
            <a:ext cx="2426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MIDDLECHASE</a:t>
            </a:r>
          </a:p>
          <a:p>
            <a:r>
              <a:rPr lang="en-US" sz="1400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Claim Your City…</a:t>
            </a:r>
            <a:endParaRPr lang="en-US" sz="1400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Image result for png phone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1" r="19086"/>
          <a:stretch/>
        </p:blipFill>
        <p:spPr bwMode="auto">
          <a:xfrm>
            <a:off x="7912100" y="144766"/>
            <a:ext cx="258762" cy="4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70862" y="276873"/>
            <a:ext cx="168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entury Gothic" panose="020B0502020202020204" pitchFamily="34" charset="0"/>
              </a:rPr>
              <a:t>0817.873.5450</a:t>
            </a:r>
            <a:endParaRPr lang="en-US" sz="1050" dirty="0">
              <a:latin typeface="Century Gothic" panose="020B0502020202020204" pitchFamily="34" charset="0"/>
            </a:endParaRPr>
          </a:p>
        </p:txBody>
      </p:sp>
      <p:pic>
        <p:nvPicPr>
          <p:cNvPr id="36" name="Picture 6" descr="Image result for social media icon 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0821" r="8015" b="54696"/>
          <a:stretch/>
        </p:blipFill>
        <p:spPr bwMode="auto">
          <a:xfrm>
            <a:off x="9849994" y="225507"/>
            <a:ext cx="1255394" cy="3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/>
          <p:nvPr/>
        </p:nvSpPr>
        <p:spPr>
          <a:xfrm>
            <a:off x="11603831" y="279866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603831" y="392437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1603831" y="500839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085462" y="909840"/>
            <a:ext cx="2039851" cy="2349197"/>
          </a:xfrm>
          <a:prstGeom prst="rect">
            <a:avLst/>
          </a:prstGeom>
          <a:solidFill>
            <a:srgbClr val="6600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55939" y="887482"/>
            <a:ext cx="19693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About  </a:t>
            </a:r>
            <a:r>
              <a:rPr lang="en-US" sz="1400" b="1" dirty="0" err="1" smtClean="0">
                <a:solidFill>
                  <a:srgbClr val="FFFF00"/>
                </a:solidFill>
                <a:latin typeface="Century Gothic" panose="020B0502020202020204" pitchFamily="34" charset="0"/>
              </a:rPr>
              <a:t>Middlechase</a:t>
            </a:r>
            <a:endParaRPr lang="en-US" sz="1400" b="1" dirty="0" smtClean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Estates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Homes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Visit Our Site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Downloads</a:t>
            </a:r>
            <a:endParaRPr lang="en-US" sz="10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55939" y="281614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Login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839842" y="2834516"/>
            <a:ext cx="1155383" cy="2827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Signup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135071" y="4880158"/>
            <a:ext cx="2385506" cy="528034"/>
          </a:xfrm>
          <a:prstGeom prst="roundRect">
            <a:avLst>
              <a:gd name="adj" fmla="val 50000"/>
            </a:avLst>
          </a:prstGeom>
          <a:solidFill>
            <a:srgbClr val="66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135071" y="4973148"/>
            <a:ext cx="238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BUY LAND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782197" y="4880158"/>
            <a:ext cx="2420671" cy="528034"/>
          </a:xfrm>
          <a:prstGeom prst="roundRect">
            <a:avLst>
              <a:gd name="adj" fmla="val 50000"/>
            </a:avLst>
          </a:prstGeom>
          <a:solidFill>
            <a:srgbClr val="FF81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782197" y="4973148"/>
            <a:ext cx="2420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BUY HOME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7464488" y="4880158"/>
            <a:ext cx="2385506" cy="528034"/>
          </a:xfrm>
          <a:prstGeom prst="roundRect">
            <a:avLst>
              <a:gd name="adj" fmla="val 50000"/>
            </a:avLst>
          </a:prstGeom>
          <a:solidFill>
            <a:srgbClr val="66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9" name="TextBox 28"/>
          <p:cNvSpPr txBox="1"/>
          <p:nvPr/>
        </p:nvSpPr>
        <p:spPr>
          <a:xfrm>
            <a:off x="7464488" y="4973148"/>
            <a:ext cx="238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BOOK INSPECTION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Arc 1"/>
          <p:cNvSpPr/>
          <p:nvPr/>
        </p:nvSpPr>
        <p:spPr>
          <a:xfrm>
            <a:off x="1608535" y="5169573"/>
            <a:ext cx="1213148" cy="575781"/>
          </a:xfrm>
          <a:prstGeom prst="arc">
            <a:avLst>
              <a:gd name="adj1" fmla="val 9828183"/>
              <a:gd name="adj2" fmla="val 14633851"/>
            </a:avLst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668124" y="5469562"/>
            <a:ext cx="254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entury Gothic" panose="020B0502020202020204" pitchFamily="34" charset="0"/>
              </a:rPr>
              <a:t>www.lands.middlechase.com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32" name="Arc 31"/>
          <p:cNvSpPr/>
          <p:nvPr/>
        </p:nvSpPr>
        <p:spPr>
          <a:xfrm>
            <a:off x="5074047" y="4543791"/>
            <a:ext cx="1213148" cy="575781"/>
          </a:xfrm>
          <a:prstGeom prst="arc">
            <a:avLst>
              <a:gd name="adj1" fmla="val 9778236"/>
              <a:gd name="adj2" fmla="val 14633851"/>
            </a:avLst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506263" y="4413556"/>
            <a:ext cx="254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Century Gothic" panose="020B0502020202020204" pitchFamily="34" charset="0"/>
              </a:rPr>
              <a:t>www.homes.middlechase.com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430218" y="5568257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Name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6642183" y="5632370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029152" y="5568257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Phone Number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9241117" y="5632370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flipH="1">
            <a:off x="9069667" y="5632370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628086" y="5568257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Email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1840051" y="5632370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flipH="1">
            <a:off x="11668601" y="5632370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430218" y="5944860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Interested Estate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6642183" y="6008973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flipH="1">
            <a:off x="6470733" y="6008973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029152" y="5944860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Inspection Date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9241117" y="6008973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 flipH="1">
            <a:off x="9069667" y="6008973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9628086" y="5944860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Preferred Time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1225791" y="5982689"/>
            <a:ext cx="752373" cy="2248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Submit</a:t>
            </a:r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67" name="Right Arrow 66"/>
          <p:cNvSpPr/>
          <p:nvPr/>
        </p:nvSpPr>
        <p:spPr>
          <a:xfrm rot="16200000" flipH="1">
            <a:off x="6208122" y="5971715"/>
            <a:ext cx="194449" cy="254794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2" descr="Image result for Icon - Date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889" y="5938639"/>
            <a:ext cx="311109" cy="3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6102809" y="5569682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569754" y="5573331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217265" y="5568257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875090" y="5941971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364730" y="5941211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0854370" y="5933959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5" name="Arc 74"/>
          <p:cNvSpPr/>
          <p:nvPr/>
        </p:nvSpPr>
        <p:spPr>
          <a:xfrm>
            <a:off x="9333068" y="5201266"/>
            <a:ext cx="1213148" cy="575781"/>
          </a:xfrm>
          <a:prstGeom prst="arc">
            <a:avLst>
              <a:gd name="adj1" fmla="val 14888532"/>
              <a:gd name="adj2" fmla="val 869051"/>
            </a:avLst>
          </a:prstGeom>
          <a:ln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27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Which of our estates would you want to buy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 into?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501659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18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ONE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5683360" y="342731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1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8" y="2463276"/>
            <a:ext cx="2019392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148951" y="55965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10899682" y="56159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094192" y="3945182"/>
            <a:ext cx="5039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ONE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NEW LAGOS CITY ESTATE, ABIJO, LEKKI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EASTLAND GOLF ESTATE, ABIJO</a:t>
            </a:r>
            <a:r>
              <a:rPr lang="en-US" sz="1400" dirty="0">
                <a:latin typeface="Century Gothic" panose="020B0502020202020204" pitchFamily="34" charset="0"/>
              </a:rPr>
              <a:t>, LEKKI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DREAM PARKS &amp; GARDEN </a:t>
            </a:r>
            <a:r>
              <a:rPr lang="en-US" sz="1400" dirty="0">
                <a:latin typeface="Century Gothic" panose="020B0502020202020204" pitchFamily="34" charset="0"/>
              </a:rPr>
              <a:t>ESTATE, </a:t>
            </a:r>
            <a:r>
              <a:rPr lang="en-US" sz="1400" dirty="0" smtClean="0">
                <a:latin typeface="Century Gothic" panose="020B0502020202020204" pitchFamily="34" charset="0"/>
              </a:rPr>
              <a:t>AKODO, IBEJU-LEKKI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 smtClean="0">
                <a:latin typeface="Century Gothic" panose="020B0502020202020204" pitchFamily="34" charset="0"/>
              </a:rPr>
              <a:t>EASTHAMPTON ESTATE, ELERANGBE, IBEJU-LEKKI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023100" y="5127433"/>
            <a:ext cx="3823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989762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925643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814152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70003" y="5063104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59721" y="5063104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427344" y="4847660"/>
            <a:ext cx="8991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Elerangbe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345533" y="5180792"/>
            <a:ext cx="9700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Lekki</a:t>
            </a:r>
            <a:r>
              <a:rPr lang="en-US" sz="800" b="1" dirty="0" smtClean="0">
                <a:latin typeface="Century Gothic" panose="020B0502020202020204" pitchFamily="34" charset="0"/>
              </a:rPr>
              <a:t> Airport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402112" y="4838874"/>
            <a:ext cx="8230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Epe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89006" y="5186874"/>
            <a:ext cx="9945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Century Gothic" panose="020B0502020202020204" pitchFamily="34" charset="0"/>
              </a:rPr>
              <a:t>Eleko</a:t>
            </a:r>
            <a:r>
              <a:rPr lang="en-US" sz="800" b="1" dirty="0">
                <a:latin typeface="Century Gothic" panose="020B0502020202020204" pitchFamily="34" charset="0"/>
              </a:rPr>
              <a:t> Junction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38654" y="4847660"/>
            <a:ext cx="1016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Century Gothic" panose="020B0502020202020204" pitchFamily="34" charset="0"/>
              </a:rPr>
              <a:t>Ajah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381872" y="5334759"/>
            <a:ext cx="8763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20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18.8KM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11" y="5244731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9397228" y="4843306"/>
            <a:ext cx="8763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3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3.2KM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4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667" y="4753278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537357" y="4847063"/>
            <a:ext cx="8954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15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 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12.5KM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6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96" y="4757035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6616551" y="5334759"/>
            <a:ext cx="9054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35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27.6KM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8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91" y="5244731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08" y="3290528"/>
            <a:ext cx="3010647" cy="135908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94192" y="2177387"/>
            <a:ext cx="8303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ESTATE SELECTION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29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What apartment type 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would 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you like?</a:t>
            </a:r>
            <a:br>
              <a:rPr lang="en-US" sz="1600" spc="0" dirty="0" smtClean="0">
                <a:effectLst/>
                <a:latin typeface="Century Gothic" panose="020B0502020202020204" pitchFamily="34" charset="0"/>
              </a:rPr>
            </a:br>
            <a:r>
              <a:rPr lang="en-US" sz="1000" spc="0" dirty="0" smtClean="0">
                <a:effectLst/>
                <a:latin typeface="Century Gothic" panose="020B0502020202020204" pitchFamily="34" charset="0"/>
              </a:rPr>
              <a:t>(Note that your choice of apartment would influence your block and floor level)</a:t>
            </a:r>
            <a:endParaRPr lang="en-US" sz="10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345893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81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</a:t>
            </a:r>
            <a:r>
              <a:rPr lang="en-US" sz="1400" b="1" dirty="0" smtClean="0">
                <a:latin typeface="Century Gothic" panose="020B0502020202020204" pitchFamily="34" charset="0"/>
              </a:rPr>
              <a:t>HOME TYPE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4166800" y="3453584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2</a:t>
            </a:r>
            <a:r>
              <a:rPr lang="en-US" sz="1200" dirty="0" smtClean="0">
                <a:latin typeface="Century Gothic" panose="020B0502020202020204" pitchFamily="34" charset="0"/>
              </a:rPr>
              <a:t> </a:t>
            </a:r>
            <a:r>
              <a:rPr lang="en-US" sz="1200" dirty="0" smtClean="0">
                <a:latin typeface="Century Gothic" panose="020B0502020202020204" pitchFamily="34" charset="0"/>
              </a:rPr>
              <a:t>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8" y="2463276"/>
            <a:ext cx="4334811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94192" y="2177387"/>
            <a:ext cx="8303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ESTATE SELECTION | NEW LAGOS CITY | COURT A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5" r="18461"/>
          <a:stretch/>
        </p:blipFill>
        <p:spPr>
          <a:xfrm>
            <a:off x="7213910" y="2852384"/>
            <a:ext cx="3314701" cy="2726905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117507" y="4016485"/>
            <a:ext cx="281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HOME TYPE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2 BEDROOM APARTMENT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3 </a:t>
            </a:r>
            <a:r>
              <a:rPr lang="en-US" sz="1400" dirty="0" smtClean="0">
                <a:latin typeface="Century Gothic" panose="020B0502020202020204" pitchFamily="34" charset="0"/>
              </a:rPr>
              <a:t>BEDROOM </a:t>
            </a:r>
            <a:r>
              <a:rPr lang="en-US" sz="1400" dirty="0" smtClean="0">
                <a:latin typeface="Century Gothic" panose="020B0502020202020204" pitchFamily="34" charset="0"/>
              </a:rPr>
              <a:t>APARTMENT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3 BEDROOM PENTHOUSE </a:t>
            </a:r>
            <a:r>
              <a:rPr lang="en-US" sz="1400" dirty="0" smtClean="0">
                <a:latin typeface="Century Gothic" panose="020B0502020202020204" pitchFamily="34" charset="0"/>
              </a:rPr>
              <a:t>SUITE</a:t>
            </a: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What apartment type 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would 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you like?</a:t>
            </a:r>
            <a:br>
              <a:rPr lang="en-US" sz="1600" spc="0" dirty="0" smtClean="0">
                <a:effectLst/>
                <a:latin typeface="Century Gothic" panose="020B0502020202020204" pitchFamily="34" charset="0"/>
              </a:rPr>
            </a:br>
            <a:r>
              <a:rPr lang="en-US" sz="1000" spc="0" dirty="0" smtClean="0">
                <a:effectLst/>
                <a:latin typeface="Century Gothic" panose="020B0502020202020204" pitchFamily="34" charset="0"/>
              </a:rPr>
              <a:t>(Note that your choice of apartment would influence your block and floor level)</a:t>
            </a:r>
            <a:endParaRPr lang="en-US" sz="10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345893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81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</a:t>
            </a:r>
            <a:r>
              <a:rPr lang="en-US" sz="1400" b="1" dirty="0" smtClean="0">
                <a:latin typeface="Century Gothic" panose="020B0502020202020204" pitchFamily="34" charset="0"/>
              </a:rPr>
              <a:t>HOME TYPE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4166800" y="3453584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2</a:t>
            </a:r>
            <a:r>
              <a:rPr lang="en-US" sz="1200" dirty="0" smtClean="0">
                <a:latin typeface="Century Gothic" panose="020B0502020202020204" pitchFamily="34" charset="0"/>
              </a:rPr>
              <a:t> </a:t>
            </a:r>
            <a:r>
              <a:rPr lang="en-US" sz="1200" dirty="0" smtClean="0">
                <a:latin typeface="Century Gothic" panose="020B0502020202020204" pitchFamily="34" charset="0"/>
              </a:rPr>
              <a:t>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8" y="2463276"/>
            <a:ext cx="4334811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94192" y="2177387"/>
            <a:ext cx="8303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ESTATE SELECTION | NEW LAGOS CITY | COURT A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0" r="14364"/>
          <a:stretch/>
        </p:blipFill>
        <p:spPr>
          <a:xfrm>
            <a:off x="7067550" y="2782047"/>
            <a:ext cx="3629025" cy="2834139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117507" y="4016485"/>
            <a:ext cx="281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HOME TYPE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2 BEDROOM APARTMENT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3 </a:t>
            </a:r>
            <a:r>
              <a:rPr lang="en-US" sz="1400" dirty="0" smtClean="0">
                <a:latin typeface="Century Gothic" panose="020B0502020202020204" pitchFamily="34" charset="0"/>
              </a:rPr>
              <a:t>BEDROOM </a:t>
            </a:r>
            <a:r>
              <a:rPr lang="en-US" sz="1400" dirty="0" smtClean="0">
                <a:latin typeface="Century Gothic" panose="020B0502020202020204" pitchFamily="34" charset="0"/>
              </a:rPr>
              <a:t>APARTMENT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3 BEDROOM PENTHOUSE </a:t>
            </a:r>
            <a:r>
              <a:rPr lang="en-US" sz="1400" dirty="0" smtClean="0">
                <a:latin typeface="Century Gothic" panose="020B0502020202020204" pitchFamily="34" charset="0"/>
              </a:rPr>
              <a:t>SUITE</a:t>
            </a: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3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What apartment type 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would 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you like?</a:t>
            </a:r>
            <a:br>
              <a:rPr lang="en-US" sz="1600" spc="0" dirty="0" smtClean="0">
                <a:effectLst/>
                <a:latin typeface="Century Gothic" panose="020B0502020202020204" pitchFamily="34" charset="0"/>
              </a:rPr>
            </a:br>
            <a:r>
              <a:rPr lang="en-US" sz="1000" spc="0" dirty="0" smtClean="0">
                <a:effectLst/>
                <a:latin typeface="Century Gothic" panose="020B0502020202020204" pitchFamily="34" charset="0"/>
              </a:rPr>
              <a:t>(Note that your choice of apartment would influence your block and floor level)</a:t>
            </a:r>
            <a:endParaRPr lang="en-US" sz="10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345893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81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</a:t>
            </a:r>
            <a:r>
              <a:rPr lang="en-US" sz="1400" b="1" dirty="0" smtClean="0">
                <a:latin typeface="Century Gothic" panose="020B0502020202020204" pitchFamily="34" charset="0"/>
              </a:rPr>
              <a:t>HOME TYPE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4166800" y="3453584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2</a:t>
            </a:r>
            <a:r>
              <a:rPr lang="en-US" sz="1200" dirty="0" smtClean="0">
                <a:latin typeface="Century Gothic" panose="020B0502020202020204" pitchFamily="34" charset="0"/>
              </a:rPr>
              <a:t> </a:t>
            </a:r>
            <a:r>
              <a:rPr lang="en-US" sz="1200" dirty="0" smtClean="0">
                <a:latin typeface="Century Gothic" panose="020B0502020202020204" pitchFamily="34" charset="0"/>
              </a:rPr>
              <a:t>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8" y="2463276"/>
            <a:ext cx="4334811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94192" y="2177387"/>
            <a:ext cx="8303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ESTATE SELECTION | NEW LAGOS CITY | COURT A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1" r="13924"/>
          <a:stretch/>
        </p:blipFill>
        <p:spPr>
          <a:xfrm>
            <a:off x="7010400" y="2776616"/>
            <a:ext cx="3657600" cy="2819695"/>
          </a:xfrm>
          <a:prstGeom prst="rect">
            <a:avLst/>
          </a:prstGeom>
        </p:spPr>
      </p:pic>
      <p:sp>
        <p:nvSpPr>
          <p:cNvPr id="209" name="TextBox 208"/>
          <p:cNvSpPr txBox="1"/>
          <p:nvPr/>
        </p:nvSpPr>
        <p:spPr>
          <a:xfrm>
            <a:off x="1117507" y="4016485"/>
            <a:ext cx="281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HOME TYPE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2 BEDROOM APARTMENT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3 </a:t>
            </a:r>
            <a:r>
              <a:rPr lang="en-US" sz="1400" dirty="0" smtClean="0">
                <a:latin typeface="Century Gothic" panose="020B0502020202020204" pitchFamily="34" charset="0"/>
              </a:rPr>
              <a:t>BEDROOM </a:t>
            </a:r>
            <a:r>
              <a:rPr lang="en-US" sz="1400" dirty="0" smtClean="0">
                <a:latin typeface="Century Gothic" panose="020B0502020202020204" pitchFamily="34" charset="0"/>
              </a:rPr>
              <a:t>APARTMENT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3 BEDROOM PENTHOUSE </a:t>
            </a:r>
            <a:r>
              <a:rPr lang="en-US" sz="1400" dirty="0" smtClean="0">
                <a:latin typeface="Century Gothic" panose="020B0502020202020204" pitchFamily="34" charset="0"/>
              </a:rPr>
              <a:t>SUITE</a:t>
            </a: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61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334383"/>
            <a:ext cx="319541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397155"/>
            <a:ext cx="2799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PREFERRED COURT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3</a:t>
            </a:r>
            <a:r>
              <a:rPr lang="en-US" sz="1200" dirty="0" smtClean="0">
                <a:latin typeface="Century Gothic" panose="020B0502020202020204" pitchFamily="34" charset="0"/>
              </a:rPr>
              <a:t> </a:t>
            </a:r>
            <a:r>
              <a:rPr lang="en-US" sz="1200" dirty="0" smtClean="0">
                <a:latin typeface="Century Gothic" panose="020B0502020202020204" pitchFamily="34" charset="0"/>
              </a:rPr>
              <a:t>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8" y="2463276"/>
            <a:ext cx="3130642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94192" y="2177387"/>
            <a:ext cx="8303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ESTATE SELECTION | NEW LAGOS CITY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Right Arrow 46"/>
          <p:cNvSpPr/>
          <p:nvPr/>
        </p:nvSpPr>
        <p:spPr>
          <a:xfrm rot="5400000">
            <a:off x="3892660" y="337397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-1869139" y="3352277"/>
            <a:ext cx="2847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PREFERRED </a:t>
            </a:r>
            <a:r>
              <a:rPr lang="en-US" sz="1400" b="1" dirty="0" smtClean="0">
                <a:latin typeface="Century Gothic" panose="020B0502020202020204" pitchFamily="34" charset="0"/>
              </a:rPr>
              <a:t>COURT</a:t>
            </a:r>
            <a:endParaRPr lang="en-US" sz="1400" b="1" dirty="0">
              <a:latin typeface="Century Gothic" panose="020B0502020202020204" pitchFamily="34" charset="0"/>
            </a:endParaRPr>
          </a:p>
          <a:p>
            <a:r>
              <a:rPr lang="en-US" sz="1400" dirty="0" smtClean="0">
                <a:latin typeface="Century Gothic" panose="020B0502020202020204" pitchFamily="34" charset="0"/>
              </a:rPr>
              <a:t>COURT </a:t>
            </a:r>
            <a:r>
              <a:rPr lang="en-US" sz="1400" dirty="0" smtClean="0">
                <a:latin typeface="Century Gothic" panose="020B0502020202020204" pitchFamily="34" charset="0"/>
              </a:rPr>
              <a:t>A (Sold Out)</a:t>
            </a:r>
            <a:endParaRPr lang="en-US" sz="1400" dirty="0" smtClean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COURT </a:t>
            </a:r>
            <a:r>
              <a:rPr lang="en-US" sz="1400" dirty="0" smtClean="0">
                <a:latin typeface="Century Gothic" panose="020B0502020202020204" pitchFamily="34" charset="0"/>
              </a:rPr>
              <a:t>B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COURT </a:t>
            </a:r>
            <a:r>
              <a:rPr lang="en-US" sz="1400" dirty="0" smtClean="0">
                <a:latin typeface="Century Gothic" panose="020B0502020202020204" pitchFamily="34" charset="0"/>
              </a:rPr>
              <a:t>C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COURT </a:t>
            </a:r>
            <a:r>
              <a:rPr lang="en-US" sz="1400" dirty="0" smtClean="0">
                <a:latin typeface="Century Gothic" panose="020B0502020202020204" pitchFamily="34" charset="0"/>
              </a:rPr>
              <a:t>D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COURT </a:t>
            </a:r>
            <a:r>
              <a:rPr lang="en-US" sz="1400" dirty="0" smtClean="0">
                <a:latin typeface="Century Gothic" panose="020B0502020202020204" pitchFamily="34" charset="0"/>
              </a:rPr>
              <a:t>E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42" y="2851512"/>
            <a:ext cx="6157587" cy="265391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194300" y="3513241"/>
            <a:ext cx="1314450" cy="40005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62725" y="3161422"/>
            <a:ext cx="1108075" cy="33724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843190" y="2841370"/>
            <a:ext cx="295509" cy="15170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76565" y="3012230"/>
            <a:ext cx="334148" cy="171535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561054" y="3190066"/>
            <a:ext cx="384048" cy="197151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8988425" y="2778125"/>
            <a:ext cx="1330325" cy="130175"/>
          </a:xfrm>
          <a:custGeom>
            <a:avLst/>
            <a:gdLst>
              <a:gd name="connsiteX0" fmla="*/ 0 w 1330325"/>
              <a:gd name="connsiteY0" fmla="*/ 130175 h 130175"/>
              <a:gd name="connsiteX1" fmla="*/ 130175 w 1330325"/>
              <a:gd name="connsiteY1" fmla="*/ 0 h 130175"/>
              <a:gd name="connsiteX2" fmla="*/ 1330325 w 1330325"/>
              <a:gd name="connsiteY2" fmla="*/ 0 h 13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325" h="130175">
                <a:moveTo>
                  <a:pt x="0" y="130175"/>
                </a:moveTo>
                <a:lnTo>
                  <a:pt x="130175" y="0"/>
                </a:lnTo>
                <a:lnTo>
                  <a:pt x="1330325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9341935" y="2963003"/>
            <a:ext cx="976816" cy="130175"/>
          </a:xfrm>
          <a:custGeom>
            <a:avLst/>
            <a:gdLst>
              <a:gd name="connsiteX0" fmla="*/ 0 w 1330325"/>
              <a:gd name="connsiteY0" fmla="*/ 130175 h 130175"/>
              <a:gd name="connsiteX1" fmla="*/ 130175 w 1330325"/>
              <a:gd name="connsiteY1" fmla="*/ 0 h 130175"/>
              <a:gd name="connsiteX2" fmla="*/ 1330325 w 1330325"/>
              <a:gd name="connsiteY2" fmla="*/ 0 h 13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325" h="130175">
                <a:moveTo>
                  <a:pt x="0" y="130175"/>
                </a:moveTo>
                <a:lnTo>
                  <a:pt x="130175" y="0"/>
                </a:lnTo>
                <a:lnTo>
                  <a:pt x="1330325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9750615" y="3150232"/>
            <a:ext cx="568135" cy="130175"/>
          </a:xfrm>
          <a:custGeom>
            <a:avLst/>
            <a:gdLst>
              <a:gd name="connsiteX0" fmla="*/ 0 w 1330325"/>
              <a:gd name="connsiteY0" fmla="*/ 130175 h 130175"/>
              <a:gd name="connsiteX1" fmla="*/ 130175 w 1330325"/>
              <a:gd name="connsiteY1" fmla="*/ 0 h 130175"/>
              <a:gd name="connsiteX2" fmla="*/ 1330325 w 1330325"/>
              <a:gd name="connsiteY2" fmla="*/ 0 h 13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0325" h="130175">
                <a:moveTo>
                  <a:pt x="0" y="130175"/>
                </a:moveTo>
                <a:lnTo>
                  <a:pt x="130175" y="0"/>
                </a:lnTo>
                <a:lnTo>
                  <a:pt x="1330325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 rot="20586371">
            <a:off x="5250548" y="3516067"/>
            <a:ext cx="1134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0" baseline="0" dirty="0" smtClean="0">
                <a:effectLst/>
                <a:latin typeface="Century Gothic" panose="020B0502020202020204" pitchFamily="34" charset="0"/>
              </a:rPr>
              <a:t>Court </a:t>
            </a:r>
            <a:r>
              <a:rPr lang="en-US" sz="800" b="1" spc="0" baseline="0" dirty="0" smtClean="0">
                <a:effectLst/>
                <a:latin typeface="Century Gothic" panose="020B0502020202020204" pitchFamily="34" charset="0"/>
              </a:rPr>
              <a:t>A</a:t>
            </a:r>
            <a:endParaRPr lang="en-US" sz="8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20586371">
            <a:off x="6515538" y="3131440"/>
            <a:ext cx="1134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0" baseline="0" dirty="0" smtClean="0">
                <a:effectLst/>
                <a:latin typeface="Century Gothic" panose="020B0502020202020204" pitchFamily="34" charset="0"/>
              </a:rPr>
              <a:t>Court </a:t>
            </a:r>
            <a:r>
              <a:rPr lang="en-US" sz="800" b="1" spc="0" baseline="0" dirty="0" smtClean="0">
                <a:effectLst/>
                <a:latin typeface="Century Gothic" panose="020B0502020202020204" pitchFamily="34" charset="0"/>
              </a:rPr>
              <a:t>B</a:t>
            </a:r>
            <a:endParaRPr lang="en-US" sz="8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0318750" y="2664865"/>
            <a:ext cx="7793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pc="0" baseline="0" dirty="0" smtClean="0">
                <a:effectLst/>
                <a:latin typeface="Century Gothic" panose="020B0502020202020204" pitchFamily="34" charset="0"/>
              </a:rPr>
              <a:t>Court </a:t>
            </a:r>
            <a:r>
              <a:rPr lang="en-US" sz="800" b="1" spc="0" baseline="0" dirty="0" smtClean="0">
                <a:effectLst/>
                <a:latin typeface="Century Gothic" panose="020B0502020202020204" pitchFamily="34" charset="0"/>
              </a:rPr>
              <a:t>C</a:t>
            </a:r>
            <a:endParaRPr lang="en-US" sz="8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318750" y="2845984"/>
            <a:ext cx="7793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pc="0" baseline="0" dirty="0" smtClean="0">
                <a:effectLst/>
                <a:latin typeface="Century Gothic" panose="020B0502020202020204" pitchFamily="34" charset="0"/>
              </a:rPr>
              <a:t>Court </a:t>
            </a:r>
            <a:r>
              <a:rPr lang="en-US" sz="800" b="1" spc="0" baseline="0" dirty="0" smtClean="0">
                <a:effectLst/>
                <a:latin typeface="Century Gothic" panose="020B0502020202020204" pitchFamily="34" charset="0"/>
              </a:rPr>
              <a:t>D</a:t>
            </a:r>
            <a:endParaRPr lang="en-US" sz="8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318749" y="3048515"/>
            <a:ext cx="7793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pc="0" baseline="0" dirty="0" smtClean="0">
                <a:effectLst/>
                <a:latin typeface="Century Gothic" panose="020B0502020202020204" pitchFamily="34" charset="0"/>
              </a:rPr>
              <a:t>Court </a:t>
            </a:r>
            <a:r>
              <a:rPr lang="en-US" sz="800" b="1" spc="0" baseline="0" dirty="0" smtClean="0">
                <a:effectLst/>
                <a:latin typeface="Century Gothic" panose="020B0502020202020204" pitchFamily="34" charset="0"/>
              </a:rPr>
              <a:t>E</a:t>
            </a:r>
            <a:endParaRPr lang="en-US" sz="8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What neighborhood would you like? 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-1869139" y="4761298"/>
            <a:ext cx="28106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BLOCK NUMBER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BLOCK 01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BLOCK 02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BLOCK 03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BLOCK 04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BLOCK </a:t>
            </a:r>
            <a:r>
              <a:rPr lang="en-US" sz="1400" dirty="0" smtClean="0">
                <a:latin typeface="Century Gothic" panose="020B0502020202020204" pitchFamily="34" charset="0"/>
              </a:rPr>
              <a:t>05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BLOCK </a:t>
            </a:r>
            <a:r>
              <a:rPr lang="en-US" sz="1400" dirty="0" smtClean="0">
                <a:latin typeface="Century Gothic" panose="020B0502020202020204" pitchFamily="34" charset="0"/>
              </a:rPr>
              <a:t>06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BLOCK </a:t>
            </a:r>
            <a:r>
              <a:rPr lang="en-US" sz="1400" dirty="0" smtClean="0">
                <a:latin typeface="Century Gothic" panose="020B0502020202020204" pitchFamily="34" charset="0"/>
              </a:rPr>
              <a:t>07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>
                <a:latin typeface="Century Gothic" panose="020B0502020202020204" pitchFamily="34" charset="0"/>
              </a:rPr>
              <a:t>BLOCK </a:t>
            </a:r>
            <a:r>
              <a:rPr lang="en-US" sz="1400" dirty="0" smtClean="0">
                <a:latin typeface="Century Gothic" panose="020B0502020202020204" pitchFamily="34" charset="0"/>
              </a:rPr>
              <a:t>08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94192" y="3942570"/>
            <a:ext cx="3218728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94192" y="4005342"/>
            <a:ext cx="281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</a:t>
            </a:r>
            <a:r>
              <a:rPr lang="en-US" sz="1400" b="1" dirty="0" smtClean="0">
                <a:latin typeface="Century Gothic" panose="020B0502020202020204" pitchFamily="34" charset="0"/>
              </a:rPr>
              <a:t>BLOCK NUMBER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51" name="Right Arrow 50"/>
          <p:cNvSpPr/>
          <p:nvPr/>
        </p:nvSpPr>
        <p:spPr>
          <a:xfrm rot="5400000">
            <a:off x="3898369" y="3970576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What apartment type and block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 would you like?</a:t>
            </a:r>
            <a:br>
              <a:rPr lang="en-US" sz="1600" spc="0" dirty="0" smtClean="0">
                <a:effectLst/>
                <a:latin typeface="Century Gothic" panose="020B0502020202020204" pitchFamily="34" charset="0"/>
              </a:rPr>
            </a:br>
            <a:r>
              <a:rPr lang="en-US" sz="1000" spc="0" dirty="0" smtClean="0">
                <a:effectLst/>
                <a:latin typeface="Century Gothic" panose="020B0502020202020204" pitchFamily="34" charset="0"/>
              </a:rPr>
              <a:t>(Note that your choice of apartment would influence your block and floor level)</a:t>
            </a:r>
            <a:endParaRPr lang="en-US" sz="10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345893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810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</a:t>
            </a:r>
            <a:r>
              <a:rPr lang="en-US" sz="1400" b="1" dirty="0" smtClean="0">
                <a:latin typeface="Century Gothic" panose="020B0502020202020204" pitchFamily="34" charset="0"/>
              </a:rPr>
              <a:t>HOME TYPE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4166800" y="3453584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2</a:t>
            </a:r>
            <a:r>
              <a:rPr lang="en-US" sz="1200" dirty="0" smtClean="0">
                <a:latin typeface="Century Gothic" panose="020B0502020202020204" pitchFamily="34" charset="0"/>
              </a:rPr>
              <a:t> </a:t>
            </a:r>
            <a:r>
              <a:rPr lang="en-US" sz="1200" dirty="0" smtClean="0">
                <a:latin typeface="Century Gothic" panose="020B0502020202020204" pitchFamily="34" charset="0"/>
              </a:rPr>
              <a:t>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8" y="2463276"/>
            <a:ext cx="4334811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94192" y="2177387"/>
            <a:ext cx="83030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ESTATE SELECTION | NEW LAGOS CITY | COURT A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35929" y="2116690"/>
            <a:ext cx="2906600" cy="417387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003164" y="2936380"/>
            <a:ext cx="373948" cy="276999"/>
            <a:chOff x="7003164" y="2936380"/>
            <a:chExt cx="373948" cy="276999"/>
          </a:xfrm>
        </p:grpSpPr>
        <p:sp>
          <p:nvSpPr>
            <p:cNvPr id="7" name="Rectangle 6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01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003164" y="3109004"/>
            <a:ext cx="373948" cy="276999"/>
            <a:chOff x="7003164" y="2936380"/>
            <a:chExt cx="373948" cy="276999"/>
          </a:xfrm>
        </p:grpSpPr>
        <p:sp>
          <p:nvSpPr>
            <p:cNvPr id="44" name="Rectangle 43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05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374639" y="2938799"/>
            <a:ext cx="373948" cy="276999"/>
            <a:chOff x="7003164" y="2936380"/>
            <a:chExt cx="373948" cy="276999"/>
          </a:xfrm>
        </p:grpSpPr>
        <p:sp>
          <p:nvSpPr>
            <p:cNvPr id="50" name="Rectangle 49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02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7733647" y="2936380"/>
            <a:ext cx="373948" cy="276999"/>
            <a:chOff x="7003164" y="2936380"/>
            <a:chExt cx="373948" cy="276999"/>
          </a:xfrm>
        </p:grpSpPr>
        <p:sp>
          <p:nvSpPr>
            <p:cNvPr id="57" name="Rectangle 56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03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733647" y="3109004"/>
            <a:ext cx="373948" cy="276999"/>
            <a:chOff x="7003164" y="2936380"/>
            <a:chExt cx="373948" cy="276999"/>
          </a:xfrm>
        </p:grpSpPr>
        <p:sp>
          <p:nvSpPr>
            <p:cNvPr id="63" name="Rectangle 62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04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sp>
        <p:nvSpPr>
          <p:cNvPr id="82" name="Rectangle 81"/>
          <p:cNvSpPr/>
          <p:nvPr/>
        </p:nvSpPr>
        <p:spPr>
          <a:xfrm>
            <a:off x="8223255" y="3009004"/>
            <a:ext cx="259557" cy="13046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8166059" y="2936380"/>
            <a:ext cx="373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0" baseline="0" dirty="0" smtClean="0">
                <a:effectLst/>
                <a:latin typeface="Century Gothic" panose="020B0502020202020204" pitchFamily="34" charset="0"/>
              </a:rPr>
              <a:t>01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8223255" y="3181628"/>
            <a:ext cx="259557" cy="13046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8166059" y="3109004"/>
            <a:ext cx="373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0" baseline="0" dirty="0" smtClean="0">
                <a:effectLst/>
                <a:latin typeface="Century Gothic" panose="020B0502020202020204" pitchFamily="34" charset="0"/>
              </a:rPr>
              <a:t>05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594730" y="3011423"/>
            <a:ext cx="259557" cy="13046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8537534" y="2938799"/>
            <a:ext cx="373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0" baseline="0" dirty="0" smtClean="0">
                <a:effectLst/>
                <a:latin typeface="Century Gothic" panose="020B0502020202020204" pitchFamily="34" charset="0"/>
              </a:rPr>
              <a:t>02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8953738" y="3009004"/>
            <a:ext cx="259557" cy="13046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8896542" y="2936380"/>
            <a:ext cx="373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0" baseline="0" dirty="0" smtClean="0">
                <a:effectLst/>
                <a:latin typeface="Century Gothic" panose="020B0502020202020204" pitchFamily="34" charset="0"/>
              </a:rPr>
              <a:t>03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953738" y="3181628"/>
            <a:ext cx="259557" cy="13046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8896542" y="3109004"/>
            <a:ext cx="373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0" baseline="0" dirty="0" smtClean="0">
                <a:effectLst/>
                <a:latin typeface="Century Gothic" panose="020B0502020202020204" pitchFamily="34" charset="0"/>
              </a:rPr>
              <a:t>04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grpSp>
        <p:nvGrpSpPr>
          <p:cNvPr id="112" name="Group 111"/>
          <p:cNvGrpSpPr/>
          <p:nvPr/>
        </p:nvGrpSpPr>
        <p:grpSpPr>
          <a:xfrm>
            <a:off x="9499315" y="2885406"/>
            <a:ext cx="373948" cy="276999"/>
            <a:chOff x="7003164" y="2936380"/>
            <a:chExt cx="373948" cy="276999"/>
          </a:xfrm>
        </p:grpSpPr>
        <p:sp>
          <p:nvSpPr>
            <p:cNvPr id="113" name="Rectangle 112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01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9499315" y="3058030"/>
            <a:ext cx="373948" cy="276999"/>
            <a:chOff x="7003164" y="2936380"/>
            <a:chExt cx="373948" cy="276999"/>
          </a:xfrm>
        </p:grpSpPr>
        <p:sp>
          <p:nvSpPr>
            <p:cNvPr id="116" name="Rectangle 115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08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9901743" y="2887825"/>
            <a:ext cx="373948" cy="276999"/>
            <a:chOff x="7003164" y="2936380"/>
            <a:chExt cx="373948" cy="276999"/>
          </a:xfrm>
        </p:grpSpPr>
        <p:sp>
          <p:nvSpPr>
            <p:cNvPr id="119" name="Rectangle 118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02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0305990" y="2885406"/>
            <a:ext cx="373948" cy="276999"/>
            <a:chOff x="7003164" y="2936380"/>
            <a:chExt cx="373948" cy="276999"/>
          </a:xfrm>
        </p:grpSpPr>
        <p:sp>
          <p:nvSpPr>
            <p:cNvPr id="122" name="Rectangle 121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03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10305990" y="3058030"/>
            <a:ext cx="373948" cy="276999"/>
            <a:chOff x="7003164" y="2936380"/>
            <a:chExt cx="373948" cy="276999"/>
          </a:xfrm>
        </p:grpSpPr>
        <p:sp>
          <p:nvSpPr>
            <p:cNvPr id="125" name="Rectangle 124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04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9499315" y="3228559"/>
            <a:ext cx="373948" cy="276999"/>
            <a:chOff x="7003164" y="2936380"/>
            <a:chExt cx="373948" cy="276999"/>
          </a:xfrm>
        </p:grpSpPr>
        <p:sp>
          <p:nvSpPr>
            <p:cNvPr id="128" name="Rectangle 127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07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9901743" y="3230978"/>
            <a:ext cx="373948" cy="276999"/>
            <a:chOff x="7003164" y="2936380"/>
            <a:chExt cx="373948" cy="276999"/>
          </a:xfrm>
        </p:grpSpPr>
        <p:sp>
          <p:nvSpPr>
            <p:cNvPr id="131" name="Rectangle 130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06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0305990" y="3228559"/>
            <a:ext cx="373948" cy="276999"/>
            <a:chOff x="7003164" y="2936380"/>
            <a:chExt cx="373948" cy="276999"/>
          </a:xfrm>
        </p:grpSpPr>
        <p:sp>
          <p:nvSpPr>
            <p:cNvPr id="134" name="Rectangle 133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05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9496526" y="3396333"/>
            <a:ext cx="373948" cy="276999"/>
            <a:chOff x="7003164" y="2936380"/>
            <a:chExt cx="373948" cy="276999"/>
          </a:xfrm>
        </p:grpSpPr>
        <p:sp>
          <p:nvSpPr>
            <p:cNvPr id="162" name="Rectangle 161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01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9496526" y="3568957"/>
            <a:ext cx="373948" cy="276999"/>
            <a:chOff x="7003164" y="2936380"/>
            <a:chExt cx="373948" cy="276999"/>
          </a:xfrm>
        </p:grpSpPr>
        <p:sp>
          <p:nvSpPr>
            <p:cNvPr id="165" name="Rectangle 164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08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9898954" y="3398752"/>
            <a:ext cx="373948" cy="276999"/>
            <a:chOff x="7003164" y="2936380"/>
            <a:chExt cx="373948" cy="276999"/>
          </a:xfrm>
        </p:grpSpPr>
        <p:sp>
          <p:nvSpPr>
            <p:cNvPr id="168" name="Rectangle 167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02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10303201" y="3396333"/>
            <a:ext cx="373948" cy="276999"/>
            <a:chOff x="7003164" y="2936380"/>
            <a:chExt cx="373948" cy="276999"/>
          </a:xfrm>
        </p:grpSpPr>
        <p:sp>
          <p:nvSpPr>
            <p:cNvPr id="171" name="Rectangle 170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03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10303201" y="3568957"/>
            <a:ext cx="373948" cy="276999"/>
            <a:chOff x="7003164" y="2936380"/>
            <a:chExt cx="373948" cy="276999"/>
          </a:xfrm>
        </p:grpSpPr>
        <p:sp>
          <p:nvSpPr>
            <p:cNvPr id="174" name="Rectangle 173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04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9496526" y="3739486"/>
            <a:ext cx="373948" cy="276999"/>
            <a:chOff x="7003164" y="2936380"/>
            <a:chExt cx="373948" cy="276999"/>
          </a:xfrm>
        </p:grpSpPr>
        <p:sp>
          <p:nvSpPr>
            <p:cNvPr id="177" name="Rectangle 176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07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9898954" y="3741905"/>
            <a:ext cx="373948" cy="276999"/>
            <a:chOff x="7003164" y="2936380"/>
            <a:chExt cx="373948" cy="276999"/>
          </a:xfrm>
        </p:grpSpPr>
        <p:sp>
          <p:nvSpPr>
            <p:cNvPr id="180" name="Rectangle 179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06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10303201" y="3739486"/>
            <a:ext cx="373948" cy="276999"/>
            <a:chOff x="7003164" y="2936380"/>
            <a:chExt cx="373948" cy="276999"/>
          </a:xfrm>
        </p:grpSpPr>
        <p:sp>
          <p:nvSpPr>
            <p:cNvPr id="183" name="Rectangle 182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05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9499315" y="3909319"/>
            <a:ext cx="373948" cy="276999"/>
            <a:chOff x="7003164" y="2936380"/>
            <a:chExt cx="373948" cy="276999"/>
          </a:xfrm>
        </p:grpSpPr>
        <p:sp>
          <p:nvSpPr>
            <p:cNvPr id="186" name="Rectangle 185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01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9499315" y="4081943"/>
            <a:ext cx="373948" cy="276999"/>
            <a:chOff x="7003164" y="2936380"/>
            <a:chExt cx="373948" cy="276999"/>
          </a:xfrm>
        </p:grpSpPr>
        <p:sp>
          <p:nvSpPr>
            <p:cNvPr id="189" name="Rectangle 188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08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9901743" y="3911738"/>
            <a:ext cx="373948" cy="276999"/>
            <a:chOff x="7003164" y="2936380"/>
            <a:chExt cx="373948" cy="276999"/>
          </a:xfrm>
        </p:grpSpPr>
        <p:sp>
          <p:nvSpPr>
            <p:cNvPr id="192" name="Rectangle 191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02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10305990" y="3909319"/>
            <a:ext cx="373948" cy="276999"/>
            <a:chOff x="7003164" y="2936380"/>
            <a:chExt cx="373948" cy="276999"/>
          </a:xfrm>
        </p:grpSpPr>
        <p:sp>
          <p:nvSpPr>
            <p:cNvPr id="195" name="Rectangle 194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TextBox 195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03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0305990" y="4081943"/>
            <a:ext cx="373948" cy="276999"/>
            <a:chOff x="7003164" y="2936380"/>
            <a:chExt cx="373948" cy="276999"/>
          </a:xfrm>
        </p:grpSpPr>
        <p:sp>
          <p:nvSpPr>
            <p:cNvPr id="198" name="Rectangle 197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04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0" name="Group 199"/>
          <p:cNvGrpSpPr/>
          <p:nvPr/>
        </p:nvGrpSpPr>
        <p:grpSpPr>
          <a:xfrm>
            <a:off x="9499315" y="4252472"/>
            <a:ext cx="373948" cy="276999"/>
            <a:chOff x="7003164" y="2936380"/>
            <a:chExt cx="373948" cy="276999"/>
          </a:xfrm>
        </p:grpSpPr>
        <p:sp>
          <p:nvSpPr>
            <p:cNvPr id="201" name="Rectangle 200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07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3" name="Group 202"/>
          <p:cNvGrpSpPr/>
          <p:nvPr/>
        </p:nvGrpSpPr>
        <p:grpSpPr>
          <a:xfrm>
            <a:off x="9901743" y="4254891"/>
            <a:ext cx="373948" cy="276999"/>
            <a:chOff x="7003164" y="2936380"/>
            <a:chExt cx="373948" cy="276999"/>
          </a:xfrm>
        </p:grpSpPr>
        <p:sp>
          <p:nvSpPr>
            <p:cNvPr id="204" name="Rectangle 203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06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10305990" y="4252472"/>
            <a:ext cx="373948" cy="276999"/>
            <a:chOff x="7003164" y="2936380"/>
            <a:chExt cx="373948" cy="276999"/>
          </a:xfrm>
        </p:grpSpPr>
        <p:sp>
          <p:nvSpPr>
            <p:cNvPr id="207" name="Rectangle 206"/>
            <p:cNvSpPr/>
            <p:nvPr/>
          </p:nvSpPr>
          <p:spPr>
            <a:xfrm>
              <a:off x="7060360" y="3009004"/>
              <a:ext cx="259557" cy="13046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TextBox 207"/>
            <p:cNvSpPr txBox="1"/>
            <p:nvPr/>
          </p:nvSpPr>
          <p:spPr>
            <a:xfrm>
              <a:off x="7003164" y="2936380"/>
              <a:ext cx="3739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pc="0" baseline="0" dirty="0" smtClean="0">
                  <a:effectLst/>
                  <a:latin typeface="Century Gothic" panose="020B0502020202020204" pitchFamily="34" charset="0"/>
                </a:rPr>
                <a:t>05</a:t>
              </a:r>
              <a:endParaRPr lang="en-US" sz="1200" b="1" spc="0" dirty="0">
                <a:effectLst/>
                <a:latin typeface="Century Gothic" panose="020B0502020202020204" pitchFamily="34" charset="0"/>
              </a:endParaRPr>
            </a:p>
          </p:txBody>
        </p:sp>
      </p:grpSp>
      <p:sp>
        <p:nvSpPr>
          <p:cNvPr id="209" name="TextBox 208"/>
          <p:cNvSpPr txBox="1"/>
          <p:nvPr/>
        </p:nvSpPr>
        <p:spPr>
          <a:xfrm>
            <a:off x="1117507" y="4016485"/>
            <a:ext cx="2810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SELECT HOME TYPE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2 BEDROOM APARTMENT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3 </a:t>
            </a:r>
            <a:r>
              <a:rPr lang="en-US" sz="1400" dirty="0" smtClean="0">
                <a:latin typeface="Century Gothic" panose="020B0502020202020204" pitchFamily="34" charset="0"/>
              </a:rPr>
              <a:t>BEDROOM </a:t>
            </a:r>
            <a:r>
              <a:rPr lang="en-US" sz="1400" dirty="0" smtClean="0">
                <a:latin typeface="Century Gothic" panose="020B0502020202020204" pitchFamily="34" charset="0"/>
              </a:rPr>
              <a:t>APARTMENT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3 BEDROOM PENTHOUSE </a:t>
            </a:r>
            <a:r>
              <a:rPr lang="en-US" sz="1400" dirty="0" smtClean="0">
                <a:latin typeface="Century Gothic" panose="020B0502020202020204" pitchFamily="34" charset="0"/>
              </a:rPr>
              <a:t>SUITE</a:t>
            </a:r>
            <a:endParaRPr lang="en-US" sz="1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50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Floor And Apartment Home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2945465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460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 YOUR FLOOR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3629135" y="342731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4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6042117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-1216445" y="3361487"/>
            <a:ext cx="1910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YOUR FLOOR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1</a:t>
            </a:r>
            <a:r>
              <a:rPr lang="en-US" sz="1400" baseline="30000" dirty="0" smtClean="0">
                <a:latin typeface="Century Gothic" panose="020B0502020202020204" pitchFamily="34" charset="0"/>
              </a:rPr>
              <a:t>ST</a:t>
            </a:r>
            <a:r>
              <a:rPr lang="en-US" sz="1400" dirty="0" smtClean="0">
                <a:latin typeface="Century Gothic" panose="020B0502020202020204" pitchFamily="34" charset="0"/>
              </a:rPr>
              <a:t> FLOOR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2</a:t>
            </a:r>
            <a:r>
              <a:rPr lang="en-US" sz="1400" baseline="30000" dirty="0" smtClean="0">
                <a:latin typeface="Century Gothic" panose="020B0502020202020204" pitchFamily="34" charset="0"/>
              </a:rPr>
              <a:t>ND</a:t>
            </a:r>
            <a:r>
              <a:rPr lang="en-US" sz="1400" dirty="0" smtClean="0">
                <a:latin typeface="Century Gothic" panose="020B0502020202020204" pitchFamily="34" charset="0"/>
              </a:rPr>
              <a:t> FLOOR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3</a:t>
            </a:r>
            <a:r>
              <a:rPr lang="en-US" sz="1400" baseline="30000" dirty="0" smtClean="0">
                <a:latin typeface="Century Gothic" panose="020B0502020202020204" pitchFamily="34" charset="0"/>
              </a:rPr>
              <a:t>RD</a:t>
            </a:r>
            <a:r>
              <a:rPr lang="en-US" sz="1400" dirty="0" smtClean="0">
                <a:latin typeface="Century Gothic" panose="020B0502020202020204" pitchFamily="34" charset="0"/>
              </a:rPr>
              <a:t> FLOOR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0824" y="4069744"/>
            <a:ext cx="2922149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140824" y="4132516"/>
            <a:ext cx="243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YOUR APARTMENT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 rot="5400000">
            <a:off x="3652451" y="4087153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-1216445" y="4368625"/>
            <a:ext cx="2432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YOUR APARTMENT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APARTMENT 01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02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03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04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05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06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07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08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2" name="Isosceles Triangle 1"/>
          <p:cNvSpPr/>
          <p:nvPr/>
        </p:nvSpPr>
        <p:spPr>
          <a:xfrm>
            <a:off x="4524375" y="3123518"/>
            <a:ext cx="1762125" cy="29443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657725" y="3439830"/>
            <a:ext cx="1458785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57725" y="3960398"/>
            <a:ext cx="1458785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657725" y="4480966"/>
            <a:ext cx="1458785" cy="4953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56074" y="5001834"/>
            <a:ext cx="71502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045008" y="5001834"/>
            <a:ext cx="71502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657725" y="5497154"/>
            <a:ext cx="145878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656074" y="4590277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FIRST FLOOR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56074" y="4072543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SECOND FLOOR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64444" y="3547884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THIRD FLOOR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67238" y="5109247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PARKING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25" y="3376415"/>
            <a:ext cx="3791743" cy="195198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159624" y="3616715"/>
            <a:ext cx="144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01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13346" y="3616715"/>
            <a:ext cx="144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02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159624" y="4614255"/>
            <a:ext cx="144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03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213346" y="4614255"/>
            <a:ext cx="144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04</a:t>
            </a:r>
            <a:endParaRPr lang="en-U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44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2945465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460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 YOUR FLOOR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3629135" y="342731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4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6042117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-1216445" y="3361487"/>
            <a:ext cx="1910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YOUR FLOOR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1</a:t>
            </a:r>
            <a:r>
              <a:rPr lang="en-US" sz="1400" baseline="30000" dirty="0" smtClean="0">
                <a:latin typeface="Century Gothic" panose="020B0502020202020204" pitchFamily="34" charset="0"/>
              </a:rPr>
              <a:t>ST</a:t>
            </a:r>
            <a:r>
              <a:rPr lang="en-US" sz="1400" dirty="0" smtClean="0">
                <a:latin typeface="Century Gothic" panose="020B0502020202020204" pitchFamily="34" charset="0"/>
              </a:rPr>
              <a:t> FLOOR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2</a:t>
            </a:r>
            <a:r>
              <a:rPr lang="en-US" sz="1400" baseline="30000" dirty="0" smtClean="0">
                <a:latin typeface="Century Gothic" panose="020B0502020202020204" pitchFamily="34" charset="0"/>
              </a:rPr>
              <a:t>ND</a:t>
            </a:r>
            <a:r>
              <a:rPr lang="en-US" sz="1400" dirty="0" smtClean="0">
                <a:latin typeface="Century Gothic" panose="020B0502020202020204" pitchFamily="34" charset="0"/>
              </a:rPr>
              <a:t> FLOOR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3</a:t>
            </a:r>
            <a:r>
              <a:rPr lang="en-US" sz="1400" baseline="30000" dirty="0" smtClean="0">
                <a:latin typeface="Century Gothic" panose="020B0502020202020204" pitchFamily="34" charset="0"/>
              </a:rPr>
              <a:t>RD</a:t>
            </a:r>
            <a:r>
              <a:rPr lang="en-US" sz="1400" dirty="0" smtClean="0">
                <a:latin typeface="Century Gothic" panose="020B0502020202020204" pitchFamily="34" charset="0"/>
              </a:rPr>
              <a:t> FLOOR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0824" y="4069744"/>
            <a:ext cx="2922149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140824" y="4132516"/>
            <a:ext cx="243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YOUR APARTMENT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 rot="5400000">
            <a:off x="3652451" y="4087153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-1216445" y="4368625"/>
            <a:ext cx="2432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YOUR APARTMENT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APARTMENT 01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02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03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04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05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06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07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08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Floor And Apartment Home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61" name="Isosceles Triangle 60"/>
          <p:cNvSpPr/>
          <p:nvPr/>
        </p:nvSpPr>
        <p:spPr>
          <a:xfrm>
            <a:off x="4524375" y="3123518"/>
            <a:ext cx="1762125" cy="29443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657725" y="3439830"/>
            <a:ext cx="1458785" cy="4953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657725" y="3960398"/>
            <a:ext cx="1458785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657725" y="4480966"/>
            <a:ext cx="1458785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656074" y="5001834"/>
            <a:ext cx="71502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045008" y="5001834"/>
            <a:ext cx="71502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657725" y="5497154"/>
            <a:ext cx="145878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656074" y="4590277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FIRST FLOOR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656074" y="4072543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SECOND FLOOR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64444" y="3547884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THIRD FLOOR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67238" y="5109247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PARKING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53" y="3505249"/>
            <a:ext cx="3821315" cy="16248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58074" y="3650609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02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14412" y="4586628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01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58074" y="4590562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04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86344" y="4582694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05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810956" y="4586628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06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87284" y="3645909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03</a:t>
            </a:r>
            <a:endParaRPr lang="en-U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2945465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460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 YOUR FLOOR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3629135" y="342731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4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6042117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-1216445" y="3361487"/>
            <a:ext cx="19102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YOUR FLOOR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1</a:t>
            </a:r>
            <a:r>
              <a:rPr lang="en-US" sz="1400" baseline="30000" dirty="0" smtClean="0">
                <a:latin typeface="Century Gothic" panose="020B0502020202020204" pitchFamily="34" charset="0"/>
              </a:rPr>
              <a:t>ST</a:t>
            </a:r>
            <a:r>
              <a:rPr lang="en-US" sz="1400" dirty="0" smtClean="0">
                <a:latin typeface="Century Gothic" panose="020B0502020202020204" pitchFamily="34" charset="0"/>
              </a:rPr>
              <a:t> FLOOR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2</a:t>
            </a:r>
            <a:r>
              <a:rPr lang="en-US" sz="1400" baseline="30000" dirty="0" smtClean="0">
                <a:latin typeface="Century Gothic" panose="020B0502020202020204" pitchFamily="34" charset="0"/>
              </a:rPr>
              <a:t>ND</a:t>
            </a:r>
            <a:r>
              <a:rPr lang="en-US" sz="1400" dirty="0" smtClean="0">
                <a:latin typeface="Century Gothic" panose="020B0502020202020204" pitchFamily="34" charset="0"/>
              </a:rPr>
              <a:t> FLOOR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3</a:t>
            </a:r>
            <a:r>
              <a:rPr lang="en-US" sz="1400" baseline="30000" dirty="0" smtClean="0">
                <a:latin typeface="Century Gothic" panose="020B0502020202020204" pitchFamily="34" charset="0"/>
              </a:rPr>
              <a:t>RD</a:t>
            </a:r>
            <a:r>
              <a:rPr lang="en-US" sz="1400" dirty="0" smtClean="0">
                <a:latin typeface="Century Gothic" panose="020B0502020202020204" pitchFamily="34" charset="0"/>
              </a:rPr>
              <a:t> FLOOR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140824" y="4069744"/>
            <a:ext cx="2922149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140824" y="4132516"/>
            <a:ext cx="243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YOUR APARTMENT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Right Arrow 33"/>
          <p:cNvSpPr/>
          <p:nvPr/>
        </p:nvSpPr>
        <p:spPr>
          <a:xfrm rot="5400000">
            <a:off x="3652451" y="4087153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-1216445" y="4368625"/>
            <a:ext cx="24328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YOUR APARTMENT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APARTMENT 01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02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03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04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05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06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07</a:t>
            </a:r>
          </a:p>
          <a:p>
            <a:r>
              <a:rPr lang="en-US" sz="1400" dirty="0">
                <a:latin typeface="Century Gothic" panose="020B0502020202020204" pitchFamily="34" charset="0"/>
              </a:rPr>
              <a:t>APARTMENT </a:t>
            </a:r>
            <a:r>
              <a:rPr lang="en-US" sz="1400" dirty="0" smtClean="0">
                <a:latin typeface="Century Gothic" panose="020B0502020202020204" pitchFamily="34" charset="0"/>
              </a:rPr>
              <a:t>08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12" y="3506891"/>
            <a:ext cx="3781615" cy="162155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958074" y="3642220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02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033462" y="4578239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05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58074" y="4582173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06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876819" y="4574305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07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801431" y="4578239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08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887284" y="3637520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03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39746" y="3676746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01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791908" y="3625537"/>
            <a:ext cx="9001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APARTMENT</a:t>
            </a:r>
          </a:p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04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Floor And Apartment Home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60" name="Isosceles Triangle 59"/>
          <p:cNvSpPr/>
          <p:nvPr/>
        </p:nvSpPr>
        <p:spPr>
          <a:xfrm>
            <a:off x="4524375" y="3123518"/>
            <a:ext cx="1762125" cy="294437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657725" y="3439830"/>
            <a:ext cx="1458785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657725" y="3960398"/>
            <a:ext cx="1458785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657725" y="4480966"/>
            <a:ext cx="1458785" cy="49532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656074" y="5001834"/>
            <a:ext cx="71502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045008" y="5001834"/>
            <a:ext cx="71502" cy="495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657725" y="5497154"/>
            <a:ext cx="1458785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4656074" y="4590277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FIRST FLOOR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656074" y="4072543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SECOND FLOOR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664444" y="3547884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THIRD FLOOR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67238" y="5109247"/>
            <a:ext cx="14442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PARKING</a:t>
            </a:r>
            <a:endParaRPr lang="en-U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32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Kitchen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5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7635968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5491" y="2845700"/>
            <a:ext cx="3684068" cy="27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027413" y="3161576"/>
            <a:ext cx="133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Red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27413" y="3510182"/>
            <a:ext cx="2035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Chocolate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27413" y="3873620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Dark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27413" y="4237058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Light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27413" y="4593877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Orange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235551" y="3266865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8" t="65420" r="26428" b="23549"/>
          <a:stretch/>
        </p:blipFill>
        <p:spPr bwMode="auto">
          <a:xfrm>
            <a:off x="1567581" y="3183300"/>
            <a:ext cx="400212" cy="2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5" t="66635" r="25932" b="16669"/>
          <a:stretch/>
        </p:blipFill>
        <p:spPr bwMode="auto">
          <a:xfrm>
            <a:off x="1567581" y="3526242"/>
            <a:ext cx="400212" cy="2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1" t="64911" r="26299" b="21929"/>
          <a:stretch/>
        </p:blipFill>
        <p:spPr bwMode="auto">
          <a:xfrm>
            <a:off x="1565860" y="4612790"/>
            <a:ext cx="390526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0" t="67711" r="26631" b="17412"/>
          <a:stretch/>
        </p:blipFill>
        <p:spPr bwMode="auto">
          <a:xfrm>
            <a:off x="1565860" y="4256400"/>
            <a:ext cx="397090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5" t="67657" r="26314" b="17436"/>
          <a:stretch/>
        </p:blipFill>
        <p:spPr bwMode="auto">
          <a:xfrm>
            <a:off x="1565860" y="3892963"/>
            <a:ext cx="397090" cy="2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35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8" y="933301"/>
            <a:ext cx="11693805" cy="48006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900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10509" r="8921" b="7719"/>
          <a:stretch/>
        </p:blipFill>
        <p:spPr>
          <a:xfrm>
            <a:off x="257051" y="109122"/>
            <a:ext cx="698314" cy="7112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1961" y="144766"/>
            <a:ext cx="2426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MIDDLECHASE</a:t>
            </a:r>
          </a:p>
          <a:p>
            <a:r>
              <a:rPr lang="en-US" sz="1400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Claim Your City…</a:t>
            </a:r>
            <a:endParaRPr lang="en-US" sz="1400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" name="Picture 2" descr="Image result for png phone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1" r="19086"/>
          <a:stretch/>
        </p:blipFill>
        <p:spPr bwMode="auto">
          <a:xfrm>
            <a:off x="7912100" y="144766"/>
            <a:ext cx="258762" cy="4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70862" y="276873"/>
            <a:ext cx="168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entury Gothic" panose="020B0502020202020204" pitchFamily="34" charset="0"/>
              </a:rPr>
              <a:t>0817.873.5450</a:t>
            </a:r>
            <a:endParaRPr lang="en-US" sz="105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303" y="3653556"/>
            <a:ext cx="67078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HOME OWNERSHIP MADE EASY</a:t>
            </a:r>
            <a:endParaRPr lang="en-US" sz="3200" b="1" baseline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algn="ctr"/>
            <a:r>
              <a:rPr lang="en-US" sz="2000" b="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Make Your Dream A Reality And Hassle </a:t>
            </a:r>
            <a:r>
              <a:rPr lang="en-US" sz="2000" b="1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FREE</a:t>
            </a:r>
          </a:p>
          <a:p>
            <a:pPr algn="ctr"/>
            <a:r>
              <a:rPr lang="en-US" sz="1600" b="1" spc="0" baseline="0" dirty="0" smtClean="0">
                <a:solidFill>
                  <a:srgbClr val="660066"/>
                </a:solidFill>
                <a:effectLst/>
                <a:latin typeface="Century Gothic" panose="020B0502020202020204" pitchFamily="34" charset="0"/>
              </a:rPr>
              <a:t>For Those Who Want Consistent Income</a:t>
            </a:r>
          </a:p>
          <a:p>
            <a:pPr algn="ctr"/>
            <a:r>
              <a:rPr lang="en-US" sz="1600" b="1" spc="0" baseline="0" dirty="0" smtClean="0">
                <a:solidFill>
                  <a:srgbClr val="660066"/>
                </a:solidFill>
                <a:effectLst/>
                <a:latin typeface="Century Gothic" panose="020B0502020202020204" pitchFamily="34" charset="0"/>
              </a:rPr>
              <a:t>We Provide Instant Access To Rental Income Property Ownership In Choicest Locations</a:t>
            </a:r>
            <a:endParaRPr lang="en-US" sz="1600" b="1" spc="0" dirty="0">
              <a:solidFill>
                <a:srgbClr val="660066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36" name="Picture 6" descr="Image result for social media icon 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0821" r="8015" b="54696"/>
          <a:stretch/>
        </p:blipFill>
        <p:spPr bwMode="auto">
          <a:xfrm>
            <a:off x="9849994" y="225507"/>
            <a:ext cx="1255394" cy="3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/>
          <p:nvPr/>
        </p:nvSpPr>
        <p:spPr>
          <a:xfrm>
            <a:off x="11603831" y="279866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603831" y="392437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217" y="1001399"/>
            <a:ext cx="3675854" cy="5528921"/>
          </a:xfrm>
          <a:prstGeom prst="rect">
            <a:avLst/>
          </a:prstGeom>
        </p:spPr>
      </p:pic>
      <p:sp>
        <p:nvSpPr>
          <p:cNvPr id="41" name="Rounded Rectangle 40"/>
          <p:cNvSpPr/>
          <p:nvPr/>
        </p:nvSpPr>
        <p:spPr>
          <a:xfrm>
            <a:off x="11603831" y="500839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085462" y="909840"/>
            <a:ext cx="2039851" cy="2349197"/>
          </a:xfrm>
          <a:prstGeom prst="rect">
            <a:avLst/>
          </a:prstGeom>
          <a:solidFill>
            <a:srgbClr val="6600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55939" y="887482"/>
            <a:ext cx="19693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About  </a:t>
            </a:r>
            <a:r>
              <a:rPr lang="en-US" sz="1400" b="1" dirty="0" err="1" smtClean="0">
                <a:solidFill>
                  <a:srgbClr val="FFFF00"/>
                </a:solidFill>
                <a:latin typeface="Century Gothic" panose="020B0502020202020204" pitchFamily="34" charset="0"/>
              </a:rPr>
              <a:t>Middlechase</a:t>
            </a:r>
            <a:endParaRPr lang="en-US" sz="1400" b="1" dirty="0" smtClean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Estates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Homes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Visit Our Site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Downloads</a:t>
            </a:r>
            <a:endParaRPr lang="en-US" sz="10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55939" y="281614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Login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839842" y="2834516"/>
            <a:ext cx="1155383" cy="2827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Signup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460054" y="5604327"/>
            <a:ext cx="2385506" cy="528034"/>
          </a:xfrm>
          <a:prstGeom prst="roundRect">
            <a:avLst>
              <a:gd name="adj" fmla="val 50000"/>
            </a:avLst>
          </a:prstGeom>
          <a:solidFill>
            <a:srgbClr val="66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1460054" y="5697317"/>
            <a:ext cx="238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SELECT HOME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107180" y="5604327"/>
            <a:ext cx="2420671" cy="528034"/>
          </a:xfrm>
          <a:prstGeom prst="roundRect">
            <a:avLst>
              <a:gd name="adj" fmla="val 50000"/>
            </a:avLst>
          </a:prstGeom>
          <a:solidFill>
            <a:srgbClr val="FF81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107180" y="5697317"/>
            <a:ext cx="2420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VISIT OUR SITE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682171" y="6473371"/>
            <a:ext cx="595086" cy="130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318458" y="6473370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954745" y="6471554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591032" y="6471554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227319" y="6469738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9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Kitchen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5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7635968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5491" y="2845700"/>
            <a:ext cx="3684068" cy="27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027413" y="3161576"/>
            <a:ext cx="133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Red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27413" y="3510182"/>
            <a:ext cx="2035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Chocolate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27413" y="3873620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Dark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27413" y="4237058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Light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27413" y="4593877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Orange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235551" y="3590715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8" t="65420" r="26428" b="23549"/>
          <a:stretch/>
        </p:blipFill>
        <p:spPr bwMode="auto">
          <a:xfrm>
            <a:off x="1567581" y="3183300"/>
            <a:ext cx="400212" cy="2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5" t="66635" r="25932" b="16669"/>
          <a:stretch/>
        </p:blipFill>
        <p:spPr bwMode="auto">
          <a:xfrm>
            <a:off x="1567581" y="3526242"/>
            <a:ext cx="400212" cy="2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1" t="64911" r="26299" b="21929"/>
          <a:stretch/>
        </p:blipFill>
        <p:spPr bwMode="auto">
          <a:xfrm>
            <a:off x="1565860" y="4612790"/>
            <a:ext cx="390526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0" t="67711" r="26631" b="17412"/>
          <a:stretch/>
        </p:blipFill>
        <p:spPr bwMode="auto">
          <a:xfrm>
            <a:off x="1565860" y="4256400"/>
            <a:ext cx="397090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5" t="67657" r="26314" b="17436"/>
          <a:stretch/>
        </p:blipFill>
        <p:spPr bwMode="auto">
          <a:xfrm>
            <a:off x="1565860" y="3892963"/>
            <a:ext cx="397090" cy="2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2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Kitchen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5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7635968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5491" y="2845700"/>
            <a:ext cx="3684068" cy="27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027413" y="3161576"/>
            <a:ext cx="133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Red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27413" y="3510182"/>
            <a:ext cx="2035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Chocolate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27413" y="3873620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Dark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27413" y="4237058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Light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27413" y="4593877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Orange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235551" y="3962190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8" t="65420" r="26428" b="23549"/>
          <a:stretch/>
        </p:blipFill>
        <p:spPr bwMode="auto">
          <a:xfrm>
            <a:off x="1567581" y="3183300"/>
            <a:ext cx="400212" cy="2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5" t="66635" r="25932" b="16669"/>
          <a:stretch/>
        </p:blipFill>
        <p:spPr bwMode="auto">
          <a:xfrm>
            <a:off x="1567581" y="3526242"/>
            <a:ext cx="400212" cy="2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1" t="64911" r="26299" b="21929"/>
          <a:stretch/>
        </p:blipFill>
        <p:spPr bwMode="auto">
          <a:xfrm>
            <a:off x="1565860" y="4612790"/>
            <a:ext cx="390526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0" t="67711" r="26631" b="17412"/>
          <a:stretch/>
        </p:blipFill>
        <p:spPr bwMode="auto">
          <a:xfrm>
            <a:off x="1565860" y="4256400"/>
            <a:ext cx="397090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5" t="67657" r="26314" b="17436"/>
          <a:stretch/>
        </p:blipFill>
        <p:spPr bwMode="auto">
          <a:xfrm>
            <a:off x="1565860" y="3892963"/>
            <a:ext cx="397090" cy="2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13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Kitchen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5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7635968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5491" y="2845700"/>
            <a:ext cx="3684068" cy="27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027413" y="3161576"/>
            <a:ext cx="133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Red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27413" y="3510182"/>
            <a:ext cx="2035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Chocolate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27413" y="3873620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Dark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27413" y="4237058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Light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27413" y="4593877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Orange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235551" y="4295565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8" t="65420" r="26428" b="23549"/>
          <a:stretch/>
        </p:blipFill>
        <p:spPr bwMode="auto">
          <a:xfrm>
            <a:off x="1567581" y="3183300"/>
            <a:ext cx="400212" cy="2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5" t="66635" r="25932" b="16669"/>
          <a:stretch/>
        </p:blipFill>
        <p:spPr bwMode="auto">
          <a:xfrm>
            <a:off x="1567581" y="3526242"/>
            <a:ext cx="400212" cy="2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1" t="64911" r="26299" b="21929"/>
          <a:stretch/>
        </p:blipFill>
        <p:spPr bwMode="auto">
          <a:xfrm>
            <a:off x="1565860" y="4612790"/>
            <a:ext cx="390526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0" t="67711" r="26631" b="17412"/>
          <a:stretch/>
        </p:blipFill>
        <p:spPr bwMode="auto">
          <a:xfrm>
            <a:off x="1565860" y="4256400"/>
            <a:ext cx="397090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5" t="67657" r="26314" b="17436"/>
          <a:stretch/>
        </p:blipFill>
        <p:spPr bwMode="auto">
          <a:xfrm>
            <a:off x="1565860" y="3892963"/>
            <a:ext cx="397090" cy="2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876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Kitchen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5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7635968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5491" y="2845700"/>
            <a:ext cx="3684068" cy="27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027413" y="3161576"/>
            <a:ext cx="1333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Red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27413" y="3510182"/>
            <a:ext cx="2035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Chocolate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27413" y="3873620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Dark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27413" y="4237058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Light Brown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27413" y="4593877"/>
            <a:ext cx="1944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Orange Cabinet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235551" y="4676565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58" t="65420" r="26428" b="23549"/>
          <a:stretch/>
        </p:blipFill>
        <p:spPr bwMode="auto">
          <a:xfrm>
            <a:off x="1567581" y="3183300"/>
            <a:ext cx="400212" cy="26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05" t="66635" r="25932" b="16669"/>
          <a:stretch/>
        </p:blipFill>
        <p:spPr bwMode="auto">
          <a:xfrm>
            <a:off x="1567581" y="3526242"/>
            <a:ext cx="400212" cy="26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01" t="64911" r="26299" b="21929"/>
          <a:stretch/>
        </p:blipFill>
        <p:spPr bwMode="auto">
          <a:xfrm>
            <a:off x="1565860" y="4612790"/>
            <a:ext cx="390526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00" t="67711" r="26631" b="17412"/>
          <a:stretch/>
        </p:blipFill>
        <p:spPr bwMode="auto">
          <a:xfrm>
            <a:off x="1565860" y="4256400"/>
            <a:ext cx="397090" cy="2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45" t="67657" r="26314" b="17436"/>
          <a:stretch/>
        </p:blipFill>
        <p:spPr bwMode="auto">
          <a:xfrm>
            <a:off x="1565860" y="3892963"/>
            <a:ext cx="397090" cy="2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33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Floor Tile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8831356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87663" y="3161576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Cream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87663" y="3510182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Grey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87663" y="3873620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Black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87663" y="4237058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Brown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87663" y="4593877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Blue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1245834" y="4686877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39049" y="3211031"/>
            <a:ext cx="4756033" cy="20694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1285" y="3934372"/>
            <a:ext cx="1683173" cy="6936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71286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754459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39049" y="4627983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539048" y="3934371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Floor Tile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8831356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87663" y="3161576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Cream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87663" y="3510182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Grey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87663" y="3873620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Black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87663" y="4237058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Brown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87663" y="4593877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Blue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1245834" y="4285408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39049" y="3211031"/>
            <a:ext cx="4756033" cy="2069423"/>
          </a:xfrm>
          <a:prstGeom prst="rect">
            <a:avLst/>
          </a:prstGeom>
          <a:solidFill>
            <a:srgbClr val="8069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1285" y="3934372"/>
            <a:ext cx="1683173" cy="693612"/>
          </a:xfrm>
          <a:prstGeom prst="rect">
            <a:avLst/>
          </a:prstGeom>
          <a:solidFill>
            <a:srgbClr val="CAB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71286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754459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39049" y="4627983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539048" y="3934371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3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Floor Tile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8831356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87663" y="3161576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Cream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87663" y="3510182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Grey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87663" y="3873620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Black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87663" y="4237058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Brown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87663" y="4593877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Blue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1245834" y="3956783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39049" y="3211031"/>
            <a:ext cx="4756033" cy="20694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1285" y="3934372"/>
            <a:ext cx="1683173" cy="6936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71286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754459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39049" y="4627983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539048" y="3934371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9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Floor Tile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8831356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87663" y="3161576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Cream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87663" y="3510182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Grey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87663" y="3873620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Black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87663" y="4237058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Brown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87663" y="4593877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Blue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1245834" y="3602554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39049" y="3211031"/>
            <a:ext cx="4756033" cy="206942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1285" y="3934372"/>
            <a:ext cx="1683173" cy="6936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71286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754459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39049" y="4627983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539048" y="3934371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5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Select Your Floor Tile Theme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8831356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213346" y="56092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8" name="Right Arrow 47"/>
          <p:cNvSpPr/>
          <p:nvPr/>
        </p:nvSpPr>
        <p:spPr>
          <a:xfrm rot="10800000">
            <a:off x="9096635" y="56425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0899682" y="56286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87663" y="3161576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Cream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87663" y="3510182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Grey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87663" y="3873620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Black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487663" y="4237058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Brown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87663" y="4593877"/>
            <a:ext cx="2422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0" baseline="0" dirty="0" smtClean="0">
                <a:effectLst/>
                <a:latin typeface="Century Gothic" panose="020B0502020202020204" pitchFamily="34" charset="0"/>
              </a:rPr>
              <a:t>Blue Shades</a:t>
            </a:r>
            <a:endParaRPr lang="en-US" sz="14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210439" y="3211031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210438" y="3538699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10438" y="3911170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210437" y="4238838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210437" y="4637447"/>
            <a:ext cx="218505" cy="219124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/>
          <p:cNvSpPr/>
          <p:nvPr/>
        </p:nvSpPr>
        <p:spPr>
          <a:xfrm>
            <a:off x="1245834" y="3248325"/>
            <a:ext cx="168275" cy="114300"/>
          </a:xfrm>
          <a:custGeom>
            <a:avLst/>
            <a:gdLst>
              <a:gd name="connsiteX0" fmla="*/ 0 w 168275"/>
              <a:gd name="connsiteY0" fmla="*/ 60325 h 114300"/>
              <a:gd name="connsiteX1" fmla="*/ 53975 w 168275"/>
              <a:gd name="connsiteY1" fmla="*/ 114300 h 114300"/>
              <a:gd name="connsiteX2" fmla="*/ 168275 w 168275"/>
              <a:gd name="connsiteY2" fmla="*/ 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8275" h="114300">
                <a:moveTo>
                  <a:pt x="0" y="60325"/>
                </a:moveTo>
                <a:lnTo>
                  <a:pt x="53975" y="114300"/>
                </a:lnTo>
                <a:lnTo>
                  <a:pt x="168275" y="0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39049" y="3211031"/>
            <a:ext cx="4756033" cy="20694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71285" y="3934372"/>
            <a:ext cx="1683173" cy="6936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071286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754459" y="3211031"/>
            <a:ext cx="0" cy="20694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39049" y="4627983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539048" y="3934371"/>
            <a:ext cx="475603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98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7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7" y="2463276"/>
            <a:ext cx="10061355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Let’s Get To Know You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17508" y="3160169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117508" y="322294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FIRST NAME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597775" y="3140090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597775" y="3202862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SURNAME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8078042" y="3145341"/>
            <a:ext cx="2656633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078042" y="3208113"/>
            <a:ext cx="218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AGE RANGE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4" name="Right Arrow 53"/>
          <p:cNvSpPr/>
          <p:nvPr/>
        </p:nvSpPr>
        <p:spPr>
          <a:xfrm rot="5400000">
            <a:off x="10335034" y="316275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117508" y="3768641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117508" y="383141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MOBILE PHONE NUMBER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597775" y="3748562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597775" y="3811334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WHATSAPP NUMBER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8078042" y="3753813"/>
            <a:ext cx="310082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8078042" y="3816585"/>
            <a:ext cx="218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EMAIL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61" name="Right Arrow 60"/>
          <p:cNvSpPr/>
          <p:nvPr/>
        </p:nvSpPr>
        <p:spPr>
          <a:xfrm rot="10800000">
            <a:off x="9096635" y="5635413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10899682" y="5621544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201275" y="5621544"/>
            <a:ext cx="698407" cy="26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213346" y="5602056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 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SUBMIT</a:t>
            </a:r>
            <a:endParaRPr lang="en-US" sz="1400" b="1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117415" y="4562892"/>
            <a:ext cx="143528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AGE RANGE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25 – 29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30 – 34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35 – 39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40 – 44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45 – 49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50 </a:t>
            </a:r>
            <a:r>
              <a:rPr lang="en-US" sz="1200" dirty="0">
                <a:latin typeface="Century Gothic" panose="020B0502020202020204" pitchFamily="34" charset="0"/>
              </a:rPr>
              <a:t>and above</a:t>
            </a:r>
            <a:endParaRPr lang="en-US" sz="11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77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8" y="933301"/>
            <a:ext cx="11693805" cy="48006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900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mage result for png phone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1" r="19086"/>
          <a:stretch/>
        </p:blipFill>
        <p:spPr bwMode="auto">
          <a:xfrm>
            <a:off x="7912100" y="144766"/>
            <a:ext cx="258762" cy="4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70862" y="276873"/>
            <a:ext cx="168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entury Gothic" panose="020B0502020202020204" pitchFamily="34" charset="0"/>
              </a:rPr>
              <a:t>0817.873.5450</a:t>
            </a:r>
            <a:endParaRPr lang="en-US" sz="1050" dirty="0">
              <a:latin typeface="Century Gothic" panose="020B0502020202020204" pitchFamily="34" charset="0"/>
            </a:endParaRPr>
          </a:p>
        </p:txBody>
      </p:sp>
      <p:pic>
        <p:nvPicPr>
          <p:cNvPr id="36" name="Picture 6" descr="Image result for social media icon 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0821" r="8015" b="54696"/>
          <a:stretch/>
        </p:blipFill>
        <p:spPr bwMode="auto">
          <a:xfrm>
            <a:off x="9849994" y="225507"/>
            <a:ext cx="1255394" cy="3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/>
          <p:nvPr/>
        </p:nvSpPr>
        <p:spPr>
          <a:xfrm>
            <a:off x="11603831" y="279866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603831" y="392437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1603831" y="500839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217" y="1001399"/>
            <a:ext cx="3675854" cy="552892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0085462" y="909840"/>
            <a:ext cx="2039851" cy="2349197"/>
          </a:xfrm>
          <a:prstGeom prst="rect">
            <a:avLst/>
          </a:prstGeom>
          <a:solidFill>
            <a:srgbClr val="6600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55939" y="887482"/>
            <a:ext cx="19693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About  </a:t>
            </a:r>
            <a:r>
              <a:rPr lang="en-US" sz="1400" b="1" dirty="0" err="1" smtClean="0">
                <a:solidFill>
                  <a:srgbClr val="FFFF00"/>
                </a:solidFill>
                <a:latin typeface="Century Gothic" panose="020B0502020202020204" pitchFamily="34" charset="0"/>
              </a:rPr>
              <a:t>Middlechase</a:t>
            </a:r>
            <a:endParaRPr lang="en-US" sz="1400" b="1" dirty="0" smtClean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Estates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Homes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Reservation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Downloads</a:t>
            </a:r>
            <a:endParaRPr lang="en-US" sz="10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55939" y="281614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Login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839842" y="2834516"/>
            <a:ext cx="1155383" cy="2827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Signup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01263" y="3673389"/>
            <a:ext cx="5541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CHOOSE </a:t>
            </a:r>
            <a:r>
              <a:rPr lang="en-US" sz="16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YOUR </a:t>
            </a:r>
            <a:r>
              <a:rPr lang="en-US" sz="16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PREFERRED HOME &amp; INTERIOR</a:t>
            </a:r>
            <a:endParaRPr lang="en-US" sz="1600" b="1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51770" y="4288867"/>
            <a:ext cx="5541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GET A QUOTE WITH OUR MORTGAGE CALCULATOR</a:t>
            </a:r>
            <a:endParaRPr lang="en-US" sz="1600" b="1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0" name="Right Arrow 59"/>
          <p:cNvSpPr/>
          <p:nvPr/>
        </p:nvSpPr>
        <p:spPr>
          <a:xfrm>
            <a:off x="-1253" y="4807557"/>
            <a:ext cx="1476259" cy="506785"/>
          </a:xfrm>
          <a:prstGeom prst="rightArrow">
            <a:avLst>
              <a:gd name="adj1" fmla="val 100000"/>
              <a:gd name="adj2" fmla="val 24730"/>
            </a:avLst>
          </a:prstGeom>
          <a:solidFill>
            <a:srgbClr val="FFF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97195" y="4799277"/>
            <a:ext cx="73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</a:t>
            </a:r>
            <a:endParaRPr lang="en-US" sz="1000" b="1" spc="300" dirty="0">
              <a:solidFill>
                <a:srgbClr val="660066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04788" y="4879241"/>
            <a:ext cx="5541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TAKE OUR HOME OWNERSHIP EVALUATION</a:t>
            </a:r>
            <a:endParaRPr lang="en-US" sz="1600" b="1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-3713" y="4198509"/>
            <a:ext cx="1353791" cy="506785"/>
          </a:xfrm>
          <a:prstGeom prst="rightArrow">
            <a:avLst>
              <a:gd name="adj1" fmla="val 100000"/>
              <a:gd name="adj2" fmla="val 24730"/>
            </a:avLst>
          </a:prstGeom>
          <a:solidFill>
            <a:srgbClr val="FFF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94735" y="4190229"/>
            <a:ext cx="73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</a:t>
            </a:r>
            <a:endParaRPr lang="en-US" sz="1000" b="1" spc="300" dirty="0">
              <a:solidFill>
                <a:srgbClr val="660066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-1137" y="3589336"/>
            <a:ext cx="1174617" cy="506785"/>
          </a:xfrm>
          <a:prstGeom prst="rightArrow">
            <a:avLst>
              <a:gd name="adj1" fmla="val 100000"/>
              <a:gd name="adj2" fmla="val 24730"/>
            </a:avLst>
          </a:prstGeom>
          <a:solidFill>
            <a:srgbClr val="FFFF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197311" y="3581056"/>
            <a:ext cx="73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6600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</a:t>
            </a:r>
            <a:endParaRPr lang="en-US" sz="1000" b="1" spc="300" dirty="0">
              <a:solidFill>
                <a:srgbClr val="660066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10509" r="8921" b="7719"/>
          <a:stretch/>
        </p:blipFill>
        <p:spPr>
          <a:xfrm>
            <a:off x="257051" y="109122"/>
            <a:ext cx="698314" cy="711246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01961" y="144766"/>
            <a:ext cx="2426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MIDDLECHASE</a:t>
            </a:r>
          </a:p>
          <a:p>
            <a:r>
              <a:rPr lang="en-US" sz="1400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Claim Your City…</a:t>
            </a:r>
            <a:endParaRPr lang="en-US" sz="1400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1460054" y="5604327"/>
            <a:ext cx="2385506" cy="528034"/>
          </a:xfrm>
          <a:prstGeom prst="roundRect">
            <a:avLst>
              <a:gd name="adj" fmla="val 50000"/>
            </a:avLst>
          </a:prstGeom>
          <a:solidFill>
            <a:srgbClr val="66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1" name="TextBox 70"/>
          <p:cNvSpPr txBox="1"/>
          <p:nvPr/>
        </p:nvSpPr>
        <p:spPr>
          <a:xfrm>
            <a:off x="1460054" y="5697317"/>
            <a:ext cx="238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SELECT HOME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4107180" y="5604327"/>
            <a:ext cx="2420671" cy="528034"/>
          </a:xfrm>
          <a:prstGeom prst="roundRect">
            <a:avLst>
              <a:gd name="adj" fmla="val 50000"/>
            </a:avLst>
          </a:prstGeom>
          <a:solidFill>
            <a:srgbClr val="FF81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TextBox 72"/>
          <p:cNvSpPr txBox="1"/>
          <p:nvPr/>
        </p:nvSpPr>
        <p:spPr>
          <a:xfrm>
            <a:off x="4107180" y="5697317"/>
            <a:ext cx="2420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VISIT OUR SITE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682171" y="6473371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318458" y="6473370"/>
            <a:ext cx="595086" cy="130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954745" y="6471554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591032" y="6471554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227319" y="6469738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7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343721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entury Gothic" panose="020B0502020202020204" pitchFamily="34" charset="0"/>
              </a:rPr>
              <a:t>Make Use Of Our Quick Calculator To Know How Much You Would Pay </a:t>
            </a:r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Monthly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1"/>
            <a:ext cx="10619069" cy="254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337180" y="3103246"/>
            <a:ext cx="2740119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720814" y="3166018"/>
            <a:ext cx="1911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INITIAL DEPOSIT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97780" y="3103246"/>
            <a:ext cx="2514295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397780" y="3166018"/>
            <a:ext cx="179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DURATION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4658207" y="3131252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>
            <a:off x="7494949" y="3148826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227246" y="3109720"/>
            <a:ext cx="1529032" cy="4263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227245" y="3172492"/>
            <a:ext cx="1529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CALCULATE</a:t>
            </a:r>
            <a:endParaRPr lang="en-US" sz="1400" b="1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385063" y="3123479"/>
            <a:ext cx="314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entury Gothic" panose="020B0502020202020204" pitchFamily="34" charset="0"/>
              </a:rPr>
              <a:t>₦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062973" y="2400385"/>
            <a:ext cx="4493383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062973" y="2463157"/>
            <a:ext cx="3774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HOUSE TYPE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2" name="Right Arrow 51"/>
          <p:cNvSpPr/>
          <p:nvPr/>
        </p:nvSpPr>
        <p:spPr>
          <a:xfrm rot="5400000">
            <a:off x="8139230" y="2445965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117508" y="3806107"/>
            <a:ext cx="10061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Century Gothic" panose="020B0502020202020204" pitchFamily="34" charset="0"/>
              </a:rPr>
              <a:t>Own A </a:t>
            </a:r>
            <a:r>
              <a:rPr lang="en-US" sz="1600" b="1" dirty="0" smtClean="0">
                <a:latin typeface="Century Gothic" panose="020B0502020202020204" pitchFamily="34" charset="0"/>
              </a:rPr>
              <a:t>2 Bedroom Apartment </a:t>
            </a:r>
            <a:r>
              <a:rPr lang="en-US" sz="1600" dirty="0" smtClean="0">
                <a:latin typeface="Century Gothic" panose="020B0502020202020204" pitchFamily="34" charset="0"/>
              </a:rPr>
              <a:t>At A Total Cost </a:t>
            </a:r>
            <a:r>
              <a:rPr lang="en-US" sz="1600" dirty="0">
                <a:latin typeface="Century Gothic" panose="020B0502020202020204" pitchFamily="34" charset="0"/>
              </a:rPr>
              <a:t>Of </a:t>
            </a:r>
            <a:r>
              <a:rPr lang="en-US" sz="1600" b="1" dirty="0" smtClean="0">
                <a:latin typeface="Century Gothic" panose="020B0502020202020204" pitchFamily="34" charset="0"/>
              </a:rPr>
              <a:t>₦10,500,000</a:t>
            </a:r>
          </a:p>
          <a:p>
            <a:pPr algn="ctr"/>
            <a:r>
              <a:rPr lang="en-US" sz="1600" dirty="0" smtClean="0">
                <a:latin typeface="Century Gothic" panose="020B0502020202020204" pitchFamily="34" charset="0"/>
              </a:rPr>
              <a:t>With Initial </a:t>
            </a:r>
            <a:r>
              <a:rPr lang="en-US" sz="1600" dirty="0">
                <a:latin typeface="Century Gothic" panose="020B0502020202020204" pitchFamily="34" charset="0"/>
              </a:rPr>
              <a:t>Deposit of </a:t>
            </a:r>
            <a:r>
              <a:rPr lang="en-US" sz="1600" b="1" dirty="0" smtClean="0">
                <a:latin typeface="Century Gothic" panose="020B0502020202020204" pitchFamily="34" charset="0"/>
              </a:rPr>
              <a:t>₦5,200,000 </a:t>
            </a:r>
            <a:r>
              <a:rPr lang="en-US" sz="1600" dirty="0">
                <a:latin typeface="Century Gothic" panose="020B0502020202020204" pitchFamily="34" charset="0"/>
              </a:rPr>
              <a:t>A</a:t>
            </a:r>
            <a:r>
              <a:rPr lang="en-US" sz="1600" dirty="0" smtClean="0">
                <a:latin typeface="Century Gothic" panose="020B0502020202020204" pitchFamily="34" charset="0"/>
              </a:rPr>
              <a:t>nd </a:t>
            </a:r>
            <a:r>
              <a:rPr lang="en-US" sz="1600" b="1" dirty="0" smtClean="0">
                <a:latin typeface="Century Gothic" panose="020B0502020202020204" pitchFamily="34" charset="0"/>
              </a:rPr>
              <a:t>₦1,767,000.00 </a:t>
            </a:r>
            <a:r>
              <a:rPr lang="en-US" sz="1600" dirty="0" smtClean="0">
                <a:latin typeface="Century Gothic" panose="020B0502020202020204" pitchFamily="34" charset="0"/>
              </a:rPr>
              <a:t>Monthly Mortgage Payment Plan</a:t>
            </a:r>
          </a:p>
          <a:p>
            <a:pPr algn="ctr"/>
            <a:r>
              <a:rPr lang="en-US" sz="1600" dirty="0" smtClean="0">
                <a:latin typeface="Century Gothic" panose="020B0502020202020204" pitchFamily="34" charset="0"/>
              </a:rPr>
              <a:t>For A Duration Of </a:t>
            </a:r>
            <a:r>
              <a:rPr lang="en-US" sz="1600" b="1" dirty="0" smtClean="0">
                <a:latin typeface="Century Gothic" panose="020B0502020202020204" pitchFamily="34" charset="0"/>
              </a:rPr>
              <a:t>3 Months</a:t>
            </a:r>
            <a:r>
              <a:rPr lang="en-US" sz="1600" dirty="0" smtClean="0">
                <a:latin typeface="Century Gothic" panose="020B0502020202020204" pitchFamily="34" charset="0"/>
              </a:rPr>
              <a:t> </a:t>
            </a:r>
            <a:endParaRPr lang="en-US" sz="1600" dirty="0"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7937" y="5104112"/>
            <a:ext cx="24257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2 Bedroom Apartment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OUTRIGHT - ₦10,500,000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955873" y="5104112"/>
            <a:ext cx="0" cy="1753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76457" y="5104112"/>
            <a:ext cx="2463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3 Bedroom Penthouse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OUTRIGHT - ₦</a:t>
            </a:r>
            <a:r>
              <a:rPr lang="en-US" sz="1200" dirty="0" smtClean="0">
                <a:latin typeface="Century Gothic" panose="020B0502020202020204" pitchFamily="34" charset="0"/>
              </a:rPr>
              <a:t>15,000,000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871209"/>
              </p:ext>
            </p:extLst>
          </p:nvPr>
        </p:nvGraphicFramePr>
        <p:xfrm>
          <a:off x="345538" y="5588315"/>
          <a:ext cx="3559197" cy="1143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86399"/>
                <a:gridCol w="1145360"/>
                <a:gridCol w="1227438"/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Payment Plan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Down Payment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Monthly Payment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3 Months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₦5,200,000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₦1,767,000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6 Months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₦4,000,000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₦1,084,000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9 Months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₦4,000,000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₦722,223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12 Months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₦4,000,000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₦541,667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175244"/>
              </p:ext>
            </p:extLst>
          </p:nvPr>
        </p:nvGraphicFramePr>
        <p:xfrm>
          <a:off x="4046703" y="5589389"/>
          <a:ext cx="3559197" cy="1143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86399"/>
                <a:gridCol w="1145360"/>
                <a:gridCol w="1227438"/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Payment Plan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Down Payment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Monthly Payment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3 Months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₦6,000,000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₦3,000,000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6 Months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₦4,000,000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₦1,834,000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9 Months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₦4,000,000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₦1,223,000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12 Months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₦4,000,000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₦916,667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0" name="Straight Connector 39"/>
          <p:cNvCxnSpPr/>
          <p:nvPr/>
        </p:nvCxnSpPr>
        <p:spPr>
          <a:xfrm>
            <a:off x="7657408" y="5105437"/>
            <a:ext cx="0" cy="1753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77992" y="5105437"/>
            <a:ext cx="24631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3 Bedroom Apartment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OUTRIGHT - ₦</a:t>
            </a:r>
            <a:r>
              <a:rPr lang="en-US" sz="1200" dirty="0" smtClean="0">
                <a:latin typeface="Century Gothic" panose="020B0502020202020204" pitchFamily="34" charset="0"/>
              </a:rPr>
              <a:t>12,000,000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5336"/>
              </p:ext>
            </p:extLst>
          </p:nvPr>
        </p:nvGraphicFramePr>
        <p:xfrm>
          <a:off x="7748238" y="5590714"/>
          <a:ext cx="3559197" cy="11430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86399"/>
                <a:gridCol w="1145360"/>
                <a:gridCol w="1227438"/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Payment Plan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Down Payment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Monthly Payment</a:t>
                      </a:r>
                      <a:endParaRPr lang="en-US" sz="9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3 Months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₦6,000,000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₦3,000,000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6 Months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₦4,000,000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₦1,834,000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9 Months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₦4,000,000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₦1,223,000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12 Months</a:t>
                      </a:r>
                      <a:endParaRPr lang="en-US" sz="900" kern="1200" dirty="0">
                        <a:solidFill>
                          <a:schemeClr val="tx1"/>
                        </a:solidFill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dirty="0" smtClean="0">
                          <a:solidFill>
                            <a:schemeClr val="tx1"/>
                          </a:solidFill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₦4,000,000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>
                          <a:latin typeface="Century Gothic" panose="020B0502020202020204" pitchFamily="34" charset="0"/>
                        </a:rPr>
                        <a:t>₦916,667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88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343721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0" baseline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Take a quick survey and get evaluation which</a:t>
            </a:r>
            <a:r>
              <a:rPr lang="en-US" sz="1600" spc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gives you an eligibility for our homes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1"/>
            <a:ext cx="10619069" cy="254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148951" y="42884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10899682" y="43078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801716" y="3288290"/>
            <a:ext cx="4697568" cy="62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345016" y="3455661"/>
            <a:ext cx="11542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START</a:t>
            </a:r>
            <a:endParaRPr lang="en-US" sz="1400" b="1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01716" y="4025494"/>
            <a:ext cx="4697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entury Gothic" panose="020B0502020202020204" pitchFamily="34" charset="0"/>
              </a:rPr>
              <a:t>Welcome! </a:t>
            </a:r>
            <a:r>
              <a:rPr lang="en-US" sz="1400" b="1" dirty="0" smtClean="0">
                <a:latin typeface="Century Gothic" panose="020B0502020202020204" pitchFamily="34" charset="0"/>
              </a:rPr>
              <a:t>JAMES ADEFUYE</a:t>
            </a:r>
          </a:p>
          <a:p>
            <a:pPr algn="ctr"/>
            <a:r>
              <a:rPr lang="en-US" sz="1400" dirty="0" smtClean="0">
                <a:latin typeface="Century Gothic" panose="020B0502020202020204" pitchFamily="34" charset="0"/>
              </a:rPr>
              <a:t>Please Proceed To Take Your Evaluation Now.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916017" y="3381636"/>
            <a:ext cx="34417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916015" y="3444408"/>
            <a:ext cx="3441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PHONE NUMBER / EMAIL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01716" y="5265547"/>
            <a:ext cx="4697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entury Gothic" panose="020B0502020202020204" pitchFamily="34" charset="0"/>
              </a:rPr>
              <a:t>Unfortunately there is no such information.</a:t>
            </a:r>
          </a:p>
          <a:p>
            <a:pPr algn="ctr"/>
            <a:r>
              <a:rPr lang="en-US" sz="1400" dirty="0" smtClean="0">
                <a:latin typeface="Century Gothic" panose="020B0502020202020204" pitchFamily="34" charset="0"/>
              </a:rPr>
              <a:t>Click next to proceed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1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17508" y="2463276"/>
            <a:ext cx="2019392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entury Gothic" panose="020B0502020202020204" pitchFamily="34" charset="0"/>
              </a:rPr>
              <a:t>Kindly Provide Your Phone Number Or Email To Proceed, It’ll Only Take 2 Minutes.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19400" y="4113032"/>
            <a:ext cx="159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entury Gothic" panose="020B0502020202020204" pitchFamily="34" charset="0"/>
              </a:rPr>
              <a:t>Successful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137856" y="4287104"/>
            <a:ext cx="543170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19400" y="5371035"/>
            <a:ext cx="1594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Century Gothic" panose="020B0502020202020204" pitchFamily="34" charset="0"/>
              </a:rPr>
              <a:t>Unsuccessful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137856" y="5545107"/>
            <a:ext cx="543170" cy="0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91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343721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0" baseline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Take a quick survey and get evaluation which</a:t>
            </a:r>
            <a:r>
              <a:rPr lang="en-US" sz="1600" spc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gives you an eligibility for our homes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1"/>
            <a:ext cx="10619069" cy="254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Let’s Get To Know You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17508" y="3160169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17508" y="322294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FIRST NAME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97775" y="3140090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597775" y="3202862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SURNAME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78042" y="3145341"/>
            <a:ext cx="2656633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78042" y="3208113"/>
            <a:ext cx="218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AGE RANGE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10335034" y="316275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17508" y="3768641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17508" y="383141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MOBILE PHONE NUMBER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97775" y="3748562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597775" y="3811334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WHATSAPP NUMBER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78042" y="3753813"/>
            <a:ext cx="310082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078042" y="3816585"/>
            <a:ext cx="218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EMAIL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1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17508" y="2463276"/>
            <a:ext cx="2019392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148951" y="42884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10899682" y="43078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117415" y="5235992"/>
            <a:ext cx="143528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AGE RANGE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25 – 29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30 – 34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35 – 39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40 – 44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45 – 49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50 </a:t>
            </a:r>
            <a:r>
              <a:rPr lang="en-US" sz="1200" dirty="0">
                <a:latin typeface="Century Gothic" panose="020B0502020202020204" pitchFamily="34" charset="0"/>
              </a:rPr>
              <a:t>and above</a:t>
            </a:r>
            <a:endParaRPr lang="en-US" sz="11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82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343721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0" baseline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Take a quick survey and get evaluation which</a:t>
            </a:r>
            <a:r>
              <a:rPr lang="en-US" sz="1600" spc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gives you an eligibility for our homes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9873" y="2232344"/>
            <a:ext cx="10619069" cy="254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What's Your Job Status And </a:t>
            </a:r>
            <a:r>
              <a:rPr lang="en-US" sz="1600" spc="0" baseline="0" dirty="0" err="1" smtClean="0">
                <a:effectLst/>
                <a:latin typeface="Century Gothic" panose="020B0502020202020204" pitchFamily="34" charset="0"/>
              </a:rPr>
              <a:t>CashFlow</a:t>
            </a:r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 Details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17508" y="3160169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17508" y="322294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EMPLOYMENT STATUS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97775" y="3140090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597775" y="3202862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INDUSTRY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78042" y="3145341"/>
            <a:ext cx="310082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8078042" y="3208113"/>
            <a:ext cx="24826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MONTHLY SALARY RANGE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10721404" y="316275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17508" y="3768641"/>
            <a:ext cx="330200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17508" y="383141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DURATION OF YEARS WORKING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97775" y="3748562"/>
            <a:ext cx="369175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597775" y="3811334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ARE YOU SERVICING DEBT/ LOAN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2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17507" y="2463276"/>
            <a:ext cx="3711667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5400000">
            <a:off x="3983412" y="3796647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213346" y="42884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7" name="Right Arrow 36"/>
          <p:cNvSpPr/>
          <p:nvPr/>
        </p:nvSpPr>
        <p:spPr>
          <a:xfrm rot="10800000">
            <a:off x="9096635" y="43217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10899682" y="43078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60761" y="3162751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5400000">
            <a:off x="7854881" y="3784777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5400000">
            <a:off x="3983412" y="317545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60973" y="5112542"/>
            <a:ext cx="10619069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EMPLOYMENT STATUS</a:t>
            </a:r>
          </a:p>
          <a:p>
            <a:r>
              <a:rPr lang="en-US" sz="1200" dirty="0" smtClean="0">
                <a:latin typeface="Century Gothic" panose="020B0502020202020204" pitchFamily="34" charset="0"/>
              </a:rPr>
              <a:t>EMPLOYED | BUSINESS OWNER | BOTH</a:t>
            </a: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400" b="1" dirty="0">
                <a:latin typeface="Century Gothic" panose="020B0502020202020204" pitchFamily="34" charset="0"/>
              </a:rPr>
              <a:t>INDUSTRY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BANKING &amp; FINANCE | BUILDING CONSTRUCTION | </a:t>
            </a:r>
          </a:p>
          <a:p>
            <a:endParaRPr lang="en-US" sz="1100" dirty="0">
              <a:latin typeface="Century Gothic" panose="020B0502020202020204" pitchFamily="34" charset="0"/>
            </a:endParaRPr>
          </a:p>
          <a:p>
            <a:r>
              <a:rPr lang="en-US" sz="1400" b="1" dirty="0" smtClean="0">
                <a:latin typeface="Century Gothic" panose="020B0502020202020204" pitchFamily="34" charset="0"/>
              </a:rPr>
              <a:t>MONTHLY SALARY RANGE</a:t>
            </a:r>
            <a:endParaRPr lang="en-US" sz="1400" b="1" dirty="0">
              <a:latin typeface="Century Gothic" panose="020B0502020202020204" pitchFamily="34" charset="0"/>
            </a:endParaRPr>
          </a:p>
          <a:p>
            <a:r>
              <a:rPr lang="pt-BR" sz="1200" dirty="0">
                <a:latin typeface="Century Gothic" panose="020B0502020202020204" pitchFamily="34" charset="0"/>
              </a:rPr>
              <a:t>N150,000 - </a:t>
            </a:r>
            <a:r>
              <a:rPr lang="pt-BR" sz="1200" dirty="0" smtClean="0">
                <a:latin typeface="Century Gothic" panose="020B0502020202020204" pitchFamily="34" charset="0"/>
              </a:rPr>
              <a:t>N250,000 | N260,000 </a:t>
            </a:r>
            <a:r>
              <a:rPr lang="pt-BR" sz="1200" dirty="0">
                <a:latin typeface="Century Gothic" panose="020B0502020202020204" pitchFamily="34" charset="0"/>
              </a:rPr>
              <a:t>- </a:t>
            </a:r>
            <a:r>
              <a:rPr lang="pt-BR" sz="1200" dirty="0" smtClean="0">
                <a:latin typeface="Century Gothic" panose="020B0502020202020204" pitchFamily="34" charset="0"/>
              </a:rPr>
              <a:t>N350,000 | N360,000 </a:t>
            </a:r>
            <a:r>
              <a:rPr lang="pt-BR" sz="1200" dirty="0">
                <a:latin typeface="Century Gothic" panose="020B0502020202020204" pitchFamily="34" charset="0"/>
              </a:rPr>
              <a:t>- </a:t>
            </a:r>
            <a:r>
              <a:rPr lang="pt-BR" sz="1200" dirty="0" smtClean="0">
                <a:latin typeface="Century Gothic" panose="020B0502020202020204" pitchFamily="34" charset="0"/>
              </a:rPr>
              <a:t>N490,000 | N500,000 </a:t>
            </a:r>
            <a:r>
              <a:rPr lang="pt-BR" sz="1200" dirty="0">
                <a:latin typeface="Century Gothic" panose="020B0502020202020204" pitchFamily="34" charset="0"/>
              </a:rPr>
              <a:t>- </a:t>
            </a:r>
            <a:r>
              <a:rPr lang="pt-BR" sz="1200" dirty="0" smtClean="0">
                <a:latin typeface="Century Gothic" panose="020B0502020202020204" pitchFamily="34" charset="0"/>
              </a:rPr>
              <a:t>N900,000 | N1,000,000 </a:t>
            </a:r>
            <a:r>
              <a:rPr lang="pt-BR" sz="1200" dirty="0">
                <a:latin typeface="Century Gothic" panose="020B0502020202020204" pitchFamily="34" charset="0"/>
              </a:rPr>
              <a:t>and above</a:t>
            </a:r>
            <a:endParaRPr lang="en-US" sz="11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97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343721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0" baseline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Take a quick survey and get evaluation which</a:t>
            </a:r>
            <a:r>
              <a:rPr lang="en-US" sz="1600" spc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gives you an eligibility for our homes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1"/>
            <a:ext cx="10619069" cy="254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What Home Ownership Structure Are You Subscribing To? 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3960" y="3206959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117508" y="3222941"/>
            <a:ext cx="183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Sole Ownership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17508" y="3753813"/>
            <a:ext cx="442162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17508" y="3816585"/>
            <a:ext cx="3803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CUMMULATIVE MONTHLY SALARY RANGE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5400000">
            <a:off x="5081670" y="3771222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3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17508" y="2463276"/>
            <a:ext cx="5569042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427476" y="3206959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721024" y="3222941"/>
            <a:ext cx="183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Dual-Ownership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876444" y="3199225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324540" y="3215207"/>
            <a:ext cx="183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Co-Ownership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213346" y="42884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1" name="Right Arrow 40"/>
          <p:cNvSpPr/>
          <p:nvPr/>
        </p:nvSpPr>
        <p:spPr>
          <a:xfrm rot="10800000">
            <a:off x="9096635" y="43217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0899682" y="43078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805938" y="3753813"/>
            <a:ext cx="2841670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805938" y="3816585"/>
            <a:ext cx="2283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YOU ARE BUYING TO?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5" name="Right Arrow 44"/>
          <p:cNvSpPr/>
          <p:nvPr/>
        </p:nvSpPr>
        <p:spPr>
          <a:xfrm rot="5400000">
            <a:off x="8233230" y="3781819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60973" y="5112542"/>
            <a:ext cx="106190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MONTHLY SALARY RANGE</a:t>
            </a:r>
            <a:endParaRPr lang="en-US" sz="1400" b="1" dirty="0">
              <a:latin typeface="Century Gothic" panose="020B0502020202020204" pitchFamily="34" charset="0"/>
            </a:endParaRPr>
          </a:p>
          <a:p>
            <a:r>
              <a:rPr lang="pt-BR" sz="1200" dirty="0" smtClean="0">
                <a:latin typeface="Century Gothic" panose="020B0502020202020204" pitchFamily="34" charset="0"/>
              </a:rPr>
              <a:t>N150,000 - N250,000 | N260,000 </a:t>
            </a:r>
            <a:r>
              <a:rPr lang="pt-BR" sz="1200" dirty="0">
                <a:latin typeface="Century Gothic" panose="020B0502020202020204" pitchFamily="34" charset="0"/>
              </a:rPr>
              <a:t>- </a:t>
            </a:r>
            <a:r>
              <a:rPr lang="pt-BR" sz="1200" dirty="0" smtClean="0">
                <a:latin typeface="Century Gothic" panose="020B0502020202020204" pitchFamily="34" charset="0"/>
              </a:rPr>
              <a:t>N350,000 | N360,000 </a:t>
            </a:r>
            <a:r>
              <a:rPr lang="pt-BR" sz="1200" dirty="0">
                <a:latin typeface="Century Gothic" panose="020B0502020202020204" pitchFamily="34" charset="0"/>
              </a:rPr>
              <a:t>- </a:t>
            </a:r>
            <a:r>
              <a:rPr lang="pt-BR" sz="1200" dirty="0" smtClean="0">
                <a:latin typeface="Century Gothic" panose="020B0502020202020204" pitchFamily="34" charset="0"/>
              </a:rPr>
              <a:t>N490,000 | N500,000 </a:t>
            </a:r>
            <a:r>
              <a:rPr lang="pt-BR" sz="1200" dirty="0">
                <a:latin typeface="Century Gothic" panose="020B0502020202020204" pitchFamily="34" charset="0"/>
              </a:rPr>
              <a:t>- </a:t>
            </a:r>
            <a:r>
              <a:rPr lang="pt-BR" sz="1200" dirty="0" smtClean="0">
                <a:latin typeface="Century Gothic" panose="020B0502020202020204" pitchFamily="34" charset="0"/>
              </a:rPr>
              <a:t>N900,000 | N1,000,000 – N2,000,000 | N2,100,000 and </a:t>
            </a:r>
            <a:r>
              <a:rPr lang="pt-BR" sz="1200" dirty="0">
                <a:latin typeface="Century Gothic" panose="020B0502020202020204" pitchFamily="34" charset="0"/>
              </a:rPr>
              <a:t>above</a:t>
            </a:r>
            <a:endParaRPr lang="en-US" sz="11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76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343721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0" baseline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Take a quick survey and get evaluation which</a:t>
            </a:r>
            <a:r>
              <a:rPr lang="en-US" sz="1600" spc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gives you an eligibility for our homes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1"/>
            <a:ext cx="10619069" cy="254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Current Location And Accommodation Information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28606" y="3748562"/>
            <a:ext cx="2740119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28606" y="3811334"/>
            <a:ext cx="2295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DO YOU OWN A HOUSE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919767" y="3748562"/>
            <a:ext cx="4114526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919766" y="3811334"/>
            <a:ext cx="365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DO YOU RESIDE IN A RENTED APARTMENT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4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17507" y="2463276"/>
            <a:ext cx="6867000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5400000">
            <a:off x="3375391" y="3776568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213346" y="42884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7" name="Right Arrow 36"/>
          <p:cNvSpPr/>
          <p:nvPr/>
        </p:nvSpPr>
        <p:spPr>
          <a:xfrm rot="10800000">
            <a:off x="9096635" y="43217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10899682" y="43078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5400000">
            <a:off x="7653966" y="3794142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158342" y="3748562"/>
            <a:ext cx="2981758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58342" y="3811334"/>
            <a:ext cx="25920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TENTATIVE POSSESSION TIME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0" name="Right Arrow 49"/>
          <p:cNvSpPr/>
          <p:nvPr/>
        </p:nvSpPr>
        <p:spPr>
          <a:xfrm rot="5400000">
            <a:off x="10684313" y="3776568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40622" y="3206959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117508" y="3222941"/>
            <a:ext cx="183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Lagos Island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157017" y="3206959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450565" y="3222941"/>
            <a:ext cx="183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Lagos Mainland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605985" y="3199225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054081" y="3215207"/>
            <a:ext cx="183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Outside Lagos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071020" y="3199225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8441842" y="3215207"/>
            <a:ext cx="183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Outside Nigeria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60973" y="5112542"/>
            <a:ext cx="106190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MONTHLY SALARY RANGE</a:t>
            </a:r>
            <a:endParaRPr lang="en-US" sz="1400" b="1" dirty="0">
              <a:latin typeface="Century Gothic" panose="020B0502020202020204" pitchFamily="34" charset="0"/>
            </a:endParaRPr>
          </a:p>
          <a:p>
            <a:r>
              <a:rPr lang="pt-BR" sz="1200" dirty="0" smtClean="0">
                <a:latin typeface="Century Gothic" panose="020B0502020202020204" pitchFamily="34" charset="0"/>
              </a:rPr>
              <a:t>N150,000 - N250,000 | N260,000 </a:t>
            </a:r>
            <a:r>
              <a:rPr lang="pt-BR" sz="1200" dirty="0">
                <a:latin typeface="Century Gothic" panose="020B0502020202020204" pitchFamily="34" charset="0"/>
              </a:rPr>
              <a:t>- </a:t>
            </a:r>
            <a:r>
              <a:rPr lang="pt-BR" sz="1200" dirty="0" smtClean="0">
                <a:latin typeface="Century Gothic" panose="020B0502020202020204" pitchFamily="34" charset="0"/>
              </a:rPr>
              <a:t>N350,000 | N360,000 </a:t>
            </a:r>
            <a:r>
              <a:rPr lang="pt-BR" sz="1200" dirty="0">
                <a:latin typeface="Century Gothic" panose="020B0502020202020204" pitchFamily="34" charset="0"/>
              </a:rPr>
              <a:t>- </a:t>
            </a:r>
            <a:r>
              <a:rPr lang="pt-BR" sz="1200" dirty="0" smtClean="0">
                <a:latin typeface="Century Gothic" panose="020B0502020202020204" pitchFamily="34" charset="0"/>
              </a:rPr>
              <a:t>N490,000 | N500,000 </a:t>
            </a:r>
            <a:r>
              <a:rPr lang="pt-BR" sz="1200" dirty="0">
                <a:latin typeface="Century Gothic" panose="020B0502020202020204" pitchFamily="34" charset="0"/>
              </a:rPr>
              <a:t>- </a:t>
            </a:r>
            <a:r>
              <a:rPr lang="pt-BR" sz="1200" dirty="0" smtClean="0">
                <a:latin typeface="Century Gothic" panose="020B0502020202020204" pitchFamily="34" charset="0"/>
              </a:rPr>
              <a:t>N900,000 | N1,000,000 – N2,000,000 | N2,100,000 and </a:t>
            </a:r>
            <a:r>
              <a:rPr lang="pt-BR" sz="1200" dirty="0">
                <a:latin typeface="Century Gothic" panose="020B0502020202020204" pitchFamily="34" charset="0"/>
              </a:rPr>
              <a:t>above</a:t>
            </a:r>
            <a:endParaRPr lang="en-US" sz="11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4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343721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0" baseline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Take a quick survey and get evaluation which</a:t>
            </a:r>
            <a:r>
              <a:rPr lang="en-US" sz="1600" spc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gives you an eligibility for our homes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1"/>
            <a:ext cx="10619069" cy="254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Home Payment Information 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17506" y="3748562"/>
            <a:ext cx="2740119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17506" y="3811334"/>
            <a:ext cx="2295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PAYMENT DURATION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74185" y="3748562"/>
            <a:ext cx="4070948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374184" y="3811334"/>
            <a:ext cx="350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YOUR PREFERRED MONTHLY PAYMENT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5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17507" y="2463276"/>
            <a:ext cx="8393206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5400000">
            <a:off x="3438533" y="3776568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213346" y="42884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| 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7" name="Right Arrow 36"/>
          <p:cNvSpPr/>
          <p:nvPr/>
        </p:nvSpPr>
        <p:spPr>
          <a:xfrm rot="10800000">
            <a:off x="9096635" y="43217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10899682" y="43078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965629" y="3206959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117508" y="3222941"/>
            <a:ext cx="1835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Outright Payment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931189" y="3206959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954277" y="3222941"/>
            <a:ext cx="2068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Instalment Payment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679242" y="3199225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740967" y="3215207"/>
            <a:ext cx="21355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Mortgage payment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7" name="Right Arrow 46"/>
          <p:cNvSpPr/>
          <p:nvPr/>
        </p:nvSpPr>
        <p:spPr>
          <a:xfrm rot="5400000">
            <a:off x="8024564" y="3794142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60973" y="5112542"/>
            <a:ext cx="106190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PAYMENT DURATION</a:t>
            </a:r>
            <a:endParaRPr lang="en-US" sz="1400" b="1" dirty="0">
              <a:latin typeface="Century Gothic" panose="020B0502020202020204" pitchFamily="34" charset="0"/>
            </a:endParaRPr>
          </a:p>
          <a:p>
            <a:r>
              <a:rPr lang="pt-BR" sz="1200" dirty="0" smtClean="0">
                <a:latin typeface="Century Gothic" panose="020B0502020202020204" pitchFamily="34" charset="0"/>
              </a:rPr>
              <a:t>12 MONTHS | 18 MONTHS | 24 MONTHS | 36 MONTHS (Instalment)</a:t>
            </a:r>
          </a:p>
          <a:p>
            <a:endParaRPr lang="pt-BR" sz="1200" dirty="0">
              <a:latin typeface="Century Gothic" panose="020B0502020202020204" pitchFamily="34" charset="0"/>
            </a:endParaRPr>
          </a:p>
          <a:p>
            <a:r>
              <a:rPr lang="pt-BR" sz="1200" dirty="0" smtClean="0">
                <a:latin typeface="Century Gothic" panose="020B0502020202020204" pitchFamily="34" charset="0"/>
              </a:rPr>
              <a:t> 48 MONTHS | 60 MONTHS | 84 MONTHS | 120 MONTHS (Mortgage)</a:t>
            </a:r>
          </a:p>
          <a:p>
            <a:endParaRPr lang="pt-BR" sz="1200" dirty="0">
              <a:latin typeface="Century Gothic" panose="020B0502020202020204" pitchFamily="34" charset="0"/>
            </a:endParaRPr>
          </a:p>
          <a:p>
            <a:r>
              <a:rPr lang="en-US" sz="1400" b="1" dirty="0" smtClean="0">
                <a:latin typeface="Century Gothic" panose="020B0502020202020204" pitchFamily="34" charset="0"/>
              </a:rPr>
              <a:t>YOUR PREFERRED MONTHLY PAYMENT</a:t>
            </a:r>
            <a:endParaRPr lang="en-US" sz="1400" b="1" dirty="0">
              <a:latin typeface="Century Gothic" panose="020B0502020202020204" pitchFamily="34" charset="0"/>
            </a:endParaRPr>
          </a:p>
          <a:p>
            <a:r>
              <a:rPr lang="pt-BR" sz="1200" dirty="0" smtClean="0">
                <a:latin typeface="Century Gothic" panose="020B0502020202020204" pitchFamily="34" charset="0"/>
              </a:rPr>
              <a:t>N75,000 – N140,000 | N150,000 </a:t>
            </a:r>
            <a:r>
              <a:rPr lang="pt-BR" sz="1200" dirty="0">
                <a:latin typeface="Century Gothic" panose="020B0502020202020204" pitchFamily="34" charset="0"/>
              </a:rPr>
              <a:t>- N250,000 | N260,000 - N350,000 | N360,000 - N490,000 | N500,000 - N900,000 | </a:t>
            </a:r>
            <a:r>
              <a:rPr lang="pt-BR" sz="1200" dirty="0" smtClean="0">
                <a:latin typeface="Century Gothic" panose="020B0502020202020204" pitchFamily="34" charset="0"/>
              </a:rPr>
              <a:t>N1,000,000 and above</a:t>
            </a:r>
            <a:endParaRPr lang="en-U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52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343721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pc="0" baseline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Take a quick survey and get evaluation which</a:t>
            </a:r>
            <a:r>
              <a:rPr lang="en-US" sz="1600" spc="0" dirty="0" smtClean="0">
                <a:solidFill>
                  <a:schemeClr val="bg1"/>
                </a:solidFill>
                <a:effectLst/>
                <a:latin typeface="Century Gothic" panose="020B0502020202020204" pitchFamily="34" charset="0"/>
              </a:rPr>
              <a:t> gives you an eligibility for our homes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1"/>
            <a:ext cx="10619069" cy="254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Home Preference And Location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17506" y="3748562"/>
            <a:ext cx="2740119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17506" y="3811334"/>
            <a:ext cx="2295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BEDROOM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74185" y="3748562"/>
            <a:ext cx="3290265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374185" y="3811334"/>
            <a:ext cx="2852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PREFERRED LOCATION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117506" y="2463276"/>
            <a:ext cx="10061355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5400000">
            <a:off x="3438533" y="3776568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0800000">
            <a:off x="9096635" y="4321761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10899682" y="43078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902129" y="3206959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117508" y="3222941"/>
            <a:ext cx="1784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Detached House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791489" y="3206959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11378" y="3222941"/>
            <a:ext cx="21801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Semi-Detached House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488742" y="3199225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512367" y="3215207"/>
            <a:ext cx="1983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Terrace/ Townhouse</a:t>
            </a:r>
          </a:p>
        </p:txBody>
      </p:sp>
      <p:sp>
        <p:nvSpPr>
          <p:cNvPr id="47" name="Right Arrow 46"/>
          <p:cNvSpPr/>
          <p:nvPr/>
        </p:nvSpPr>
        <p:spPr>
          <a:xfrm rot="5400000">
            <a:off x="7256214" y="3794142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665345" y="3186265"/>
            <a:ext cx="378522" cy="330958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031871" y="3202247"/>
            <a:ext cx="16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Flat/ Apartment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0201275" y="4307892"/>
            <a:ext cx="698407" cy="268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213346" y="42884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PREVIOUS  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SUBMIT</a:t>
            </a:r>
            <a:endParaRPr lang="en-US" sz="1400" b="1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0973" y="5112542"/>
            <a:ext cx="106190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BEDROOM</a:t>
            </a:r>
            <a:endParaRPr lang="en-US" sz="1400" b="1" dirty="0">
              <a:latin typeface="Century Gothic" panose="020B0502020202020204" pitchFamily="34" charset="0"/>
            </a:endParaRPr>
          </a:p>
          <a:p>
            <a:r>
              <a:rPr lang="pt-BR" sz="1200" dirty="0" smtClean="0">
                <a:latin typeface="Century Gothic" panose="020B0502020202020204" pitchFamily="34" charset="0"/>
              </a:rPr>
              <a:t>2 BEDROOMS | 3 BEDROOMS | 4 BEDROOMS | 5 BEDROOM</a:t>
            </a:r>
          </a:p>
          <a:p>
            <a:endParaRPr lang="pt-BR" sz="1200" dirty="0">
              <a:latin typeface="Century Gothic" panose="020B0502020202020204" pitchFamily="34" charset="0"/>
            </a:endParaRPr>
          </a:p>
          <a:p>
            <a:r>
              <a:rPr lang="en-US" sz="1400" b="1" dirty="0" smtClean="0">
                <a:latin typeface="Century Gothic" panose="020B0502020202020204" pitchFamily="34" charset="0"/>
              </a:rPr>
              <a:t>PREFERRED LOCATION</a:t>
            </a:r>
            <a:endParaRPr lang="en-US" sz="1400" b="1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NEW LAGOS CITY ESTATE, ABIJO, LEKKI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EASTLAND GOLF ESTATE, ABIJO, LEKKI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DREAM PARKS &amp; GARDEN ESTATE, AKODO, IBEJU-LEKKI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EASTHAMPTON ESTATE, ELERANGBE, IBEJU-LEKKI</a:t>
            </a:r>
          </a:p>
        </p:txBody>
      </p:sp>
    </p:spTree>
    <p:extLst>
      <p:ext uri="{BB962C8B-B14F-4D97-AF65-F5344CB8AC3E}">
        <p14:creationId xmlns:p14="http://schemas.microsoft.com/office/powerpoint/2010/main" val="86120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" b="8628"/>
          <a:stretch/>
        </p:blipFill>
        <p:spPr>
          <a:xfrm>
            <a:off x="0" y="899886"/>
            <a:ext cx="12192000" cy="596537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90288" y="4864497"/>
            <a:ext cx="11567884" cy="173453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416429" y="5153596"/>
            <a:ext cx="20478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359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CLIENTS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21375" y="5153596"/>
            <a:ext cx="23149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10,000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HOMES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097488" y="5153596"/>
            <a:ext cx="17703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COMMUNITIES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0288" y="6137362"/>
            <a:ext cx="1156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0" baseline="0" dirty="0" smtClean="0">
                <a:solidFill>
                  <a:srgbClr val="660066"/>
                </a:solidFill>
                <a:effectLst/>
                <a:latin typeface="Century Gothic" panose="020B0502020202020204" pitchFamily="34" charset="0"/>
              </a:rPr>
              <a:t>The Fastest Growing Industry Leader In Rental Property Sales In Nigeria…</a:t>
            </a:r>
            <a:endParaRPr lang="en-US" sz="2400" b="1" spc="0" dirty="0">
              <a:solidFill>
                <a:srgbClr val="660066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32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95" y="5264560"/>
            <a:ext cx="1186695" cy="75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0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02" y="5103626"/>
            <a:ext cx="773382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 descr="Image result for community -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b="7156"/>
          <a:stretch/>
        </p:blipFill>
        <p:spPr bwMode="auto">
          <a:xfrm>
            <a:off x="6439476" y="5144226"/>
            <a:ext cx="888110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9829505" y="5175782"/>
            <a:ext cx="20129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4,576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SITE VISITORS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36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791" y="5173178"/>
            <a:ext cx="885403" cy="8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831117" y="1133492"/>
            <a:ext cx="2130679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1118" y="1705421"/>
            <a:ext cx="10625124" cy="283025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20869" y="1858234"/>
            <a:ext cx="999592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Claim Your Property Today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One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of the most well-established companies in the real estate industry,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Middlechase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Property Limited provides families and investors with opportunities to invest in handpicked Nigerian property investments in today's top performing asset classes ranging from residential to commercial to mixed-use developments.</a:t>
            </a:r>
          </a:p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As the company has grown, markets have changed and MIDDLECHASE is the leading rental income developer in Africa dedicated to non-traditional residential development, innovatively designed to meet the needs of today’s astute investor and modern family.</a:t>
            </a:r>
          </a:p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Middlechase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… Everyday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Cashflow</a:t>
            </a:r>
            <a:r>
              <a:rPr lang="en-US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1117" y="1243077"/>
            <a:ext cx="213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About MIDDLECHASE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60198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089279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207421" y="1133230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325562" y="1132968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971137" y="1258197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Vision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00218" y="1246337"/>
            <a:ext cx="211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Mission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27701" y="1247218"/>
            <a:ext cx="210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Team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535437" y="1258459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Property Baron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" b="8628"/>
          <a:stretch/>
        </p:blipFill>
        <p:spPr>
          <a:xfrm>
            <a:off x="0" y="899886"/>
            <a:ext cx="12192000" cy="596537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0288" y="4864497"/>
            <a:ext cx="11567884" cy="173453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16429" y="5153596"/>
            <a:ext cx="20478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359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CLIENTS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375" y="5153596"/>
            <a:ext cx="23149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10,000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HOMES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97488" y="5153596"/>
            <a:ext cx="17703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COMMUNITIES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288" y="6137362"/>
            <a:ext cx="1156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0" baseline="0" dirty="0" smtClean="0">
                <a:solidFill>
                  <a:srgbClr val="660066"/>
                </a:solidFill>
                <a:effectLst/>
                <a:latin typeface="Century Gothic" panose="020B0502020202020204" pitchFamily="34" charset="0"/>
              </a:rPr>
              <a:t>The Fastest Growing Industry Leader In Rental Property Sales In Nigeria…</a:t>
            </a:r>
            <a:endParaRPr lang="en-US" sz="2400" b="1" spc="0" dirty="0">
              <a:solidFill>
                <a:srgbClr val="660066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1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95" y="5264560"/>
            <a:ext cx="1186695" cy="75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02" y="5103626"/>
            <a:ext cx="773382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Image result for community -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b="7156"/>
          <a:stretch/>
        </p:blipFill>
        <p:spPr bwMode="auto">
          <a:xfrm>
            <a:off x="6439476" y="5144226"/>
            <a:ext cx="888110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829505" y="5175782"/>
            <a:ext cx="20129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4,576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SITE VISITORS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5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791" y="5173178"/>
            <a:ext cx="885403" cy="8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831117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1118" y="1705421"/>
            <a:ext cx="10625124" cy="283025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20869" y="1858234"/>
            <a:ext cx="9995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Vision</a:t>
            </a:r>
          </a:p>
          <a:p>
            <a:r>
              <a:rPr lang="en-GB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As </a:t>
            </a:r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the leading inventor of excellently crafted community and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recognised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industry leader in asset development and management 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as </a:t>
            </a:r>
            <a:r>
              <a:rPr lang="en-US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MIDDLECHASE 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is to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make first-time home buyers comfortable, happy and worry-free both during the home buying process and even after their 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closings and to be reputable Real Estate Sales Consultant for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first-time home 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buyers and rental-income property, 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effectively eliminating competition within 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the market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1117" y="1243077"/>
            <a:ext cx="213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What Is AMH?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60198" y="1133492"/>
            <a:ext cx="2130679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089279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207421" y="1133230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325562" y="1132968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971137" y="1258197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Our Vision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00218" y="1246337"/>
            <a:ext cx="211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Mission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27701" y="1247218"/>
            <a:ext cx="210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Team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535437" y="1258459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Property Baron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8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217" y="1001399"/>
            <a:ext cx="3675854" cy="552892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8" y="933301"/>
            <a:ext cx="11693805" cy="48006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900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mage result for png phone icon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1" r="19086"/>
          <a:stretch/>
        </p:blipFill>
        <p:spPr bwMode="auto">
          <a:xfrm>
            <a:off x="7912100" y="144766"/>
            <a:ext cx="258762" cy="4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70862" y="276873"/>
            <a:ext cx="168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entury Gothic" panose="020B0502020202020204" pitchFamily="34" charset="0"/>
              </a:rPr>
              <a:t>0817.873.5450</a:t>
            </a:r>
            <a:endParaRPr lang="en-US" sz="1050" dirty="0">
              <a:latin typeface="Century Gothic" panose="020B0502020202020204" pitchFamily="34" charset="0"/>
            </a:endParaRPr>
          </a:p>
        </p:txBody>
      </p:sp>
      <p:pic>
        <p:nvPicPr>
          <p:cNvPr id="36" name="Picture 6" descr="Image result for social media icon png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0821" r="8015" b="54696"/>
          <a:stretch/>
        </p:blipFill>
        <p:spPr bwMode="auto">
          <a:xfrm>
            <a:off x="9849994" y="225507"/>
            <a:ext cx="1255394" cy="3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/>
          <p:nvPr/>
        </p:nvSpPr>
        <p:spPr>
          <a:xfrm>
            <a:off x="11603831" y="279866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603831" y="392437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1603831" y="500839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085462" y="909840"/>
            <a:ext cx="2039851" cy="2349197"/>
          </a:xfrm>
          <a:prstGeom prst="rect">
            <a:avLst/>
          </a:prstGeom>
          <a:solidFill>
            <a:srgbClr val="6600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55939" y="887482"/>
            <a:ext cx="19693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About  </a:t>
            </a:r>
            <a:r>
              <a:rPr lang="en-US" sz="1400" b="1" dirty="0" err="1" smtClean="0">
                <a:solidFill>
                  <a:srgbClr val="FFFF00"/>
                </a:solidFill>
                <a:latin typeface="Century Gothic" panose="020B0502020202020204" pitchFamily="34" charset="0"/>
              </a:rPr>
              <a:t>Middlechase</a:t>
            </a:r>
            <a:endParaRPr lang="en-US" sz="1400" b="1" dirty="0" smtClean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Estates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Homes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Reservation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Downloads</a:t>
            </a:r>
            <a:endParaRPr lang="en-US" sz="10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55939" y="281614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Login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839842" y="2834516"/>
            <a:ext cx="1155383" cy="2827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Signup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20704" y="3257814"/>
            <a:ext cx="5123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Request A FREE</a:t>
            </a: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UBER | TAXIFY</a:t>
            </a:r>
          </a:p>
          <a:p>
            <a:pPr algn="ctr"/>
            <a:r>
              <a:rPr lang="en-US" sz="16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Looking To Visit Our Office Or Our Project Sites</a:t>
            </a:r>
          </a:p>
          <a:p>
            <a:pPr algn="ctr"/>
            <a:r>
              <a:rPr lang="en-US" sz="16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From Your Home To Our Office For Site Inspection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"/>
          <a:stretch/>
        </p:blipFill>
        <p:spPr>
          <a:xfrm>
            <a:off x="2761162" y="4725712"/>
            <a:ext cx="1204957" cy="630360"/>
          </a:xfrm>
          <a:prstGeom prst="rect">
            <a:avLst/>
          </a:prstGeom>
        </p:spPr>
      </p:pic>
      <p:pic>
        <p:nvPicPr>
          <p:cNvPr id="48" name="Picture 2" descr="Image result for land rov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10" y="4638995"/>
            <a:ext cx="1910791" cy="857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10509" r="8921" b="7719"/>
          <a:stretch/>
        </p:blipFill>
        <p:spPr>
          <a:xfrm>
            <a:off x="257051" y="109122"/>
            <a:ext cx="698314" cy="71124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001961" y="144766"/>
            <a:ext cx="2426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MIDDLECHASE</a:t>
            </a:r>
          </a:p>
          <a:p>
            <a:r>
              <a:rPr lang="en-US" sz="1400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Claim Your City…</a:t>
            </a:r>
            <a:endParaRPr lang="en-US" sz="1400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460054" y="5604327"/>
            <a:ext cx="2385506" cy="528034"/>
          </a:xfrm>
          <a:prstGeom prst="roundRect">
            <a:avLst>
              <a:gd name="adj" fmla="val 50000"/>
            </a:avLst>
          </a:prstGeom>
          <a:solidFill>
            <a:srgbClr val="66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2" name="TextBox 61"/>
          <p:cNvSpPr txBox="1"/>
          <p:nvPr/>
        </p:nvSpPr>
        <p:spPr>
          <a:xfrm>
            <a:off x="1460054" y="5697317"/>
            <a:ext cx="238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SELECT HOME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107180" y="5604327"/>
            <a:ext cx="2420671" cy="528034"/>
          </a:xfrm>
          <a:prstGeom prst="roundRect">
            <a:avLst>
              <a:gd name="adj" fmla="val 50000"/>
            </a:avLst>
          </a:prstGeom>
          <a:solidFill>
            <a:srgbClr val="FF81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4" name="TextBox 63"/>
          <p:cNvSpPr txBox="1"/>
          <p:nvPr/>
        </p:nvSpPr>
        <p:spPr>
          <a:xfrm>
            <a:off x="4107180" y="5697317"/>
            <a:ext cx="2420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VISIT OUR SITE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82171" y="6473371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318458" y="6473370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954745" y="6471554"/>
            <a:ext cx="595086" cy="130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591032" y="6471554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27319" y="6469738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bolt by taxify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829" y="4777382"/>
            <a:ext cx="874560" cy="5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46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" b="8628"/>
          <a:stretch/>
        </p:blipFill>
        <p:spPr>
          <a:xfrm>
            <a:off x="0" y="899886"/>
            <a:ext cx="12192000" cy="596537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90288" y="4864497"/>
            <a:ext cx="11567884" cy="173453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16429" y="5153596"/>
            <a:ext cx="20478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359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CLIENTS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21375" y="5153596"/>
            <a:ext cx="23149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10,000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HOMES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97488" y="5153596"/>
            <a:ext cx="17703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COMMUNITIES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0288" y="6137362"/>
            <a:ext cx="1156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0" baseline="0" dirty="0" smtClean="0">
                <a:solidFill>
                  <a:srgbClr val="660066"/>
                </a:solidFill>
                <a:effectLst/>
                <a:latin typeface="Century Gothic" panose="020B0502020202020204" pitchFamily="34" charset="0"/>
              </a:rPr>
              <a:t>The Fastest Growing Industry Leader In Rental Property Sales In Nigeria…</a:t>
            </a:r>
            <a:endParaRPr lang="en-US" sz="2400" b="1" spc="0" dirty="0">
              <a:solidFill>
                <a:srgbClr val="660066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1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95" y="5264560"/>
            <a:ext cx="1186695" cy="75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02" y="5103626"/>
            <a:ext cx="773382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 descr="Image result for community -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b="7156"/>
          <a:stretch/>
        </p:blipFill>
        <p:spPr bwMode="auto">
          <a:xfrm>
            <a:off x="6439476" y="5144226"/>
            <a:ext cx="888110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9829505" y="5175782"/>
            <a:ext cx="20129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4,576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SITE VISITORS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5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791" y="5173178"/>
            <a:ext cx="885403" cy="8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831117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1118" y="1705421"/>
            <a:ext cx="10625124" cy="283025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20869" y="1858234"/>
            <a:ext cx="9995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For those who want 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CONSISTENT INCOME, </a:t>
            </a:r>
            <a:r>
              <a:rPr lang="en-US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Middlechase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provides instant access to rental income property </a:t>
            </a:r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ownership with the power to choose your preference. </a:t>
            </a:r>
          </a:p>
          <a:p>
            <a:endParaRPr lang="en-GB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To bridge the  obvious gap between you and your dream of owing a home or consistently generating rental income from real estate which is a </a:t>
            </a:r>
            <a:r>
              <a:rPr lang="en-GB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foolproof</a:t>
            </a:r>
            <a:r>
              <a:rPr lang="en-GB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CashFlow</a:t>
            </a:r>
            <a:r>
              <a:rPr lang="en-GB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and guaranteed system to help our clients hedge against inflation 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31117" y="1243077"/>
            <a:ext cx="213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What Is AMH?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60198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089279" y="1133492"/>
            <a:ext cx="2130679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207421" y="1133230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325562" y="1132968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971137" y="1258197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Our Vision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00218" y="1246337"/>
            <a:ext cx="211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Our Mission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27701" y="1247218"/>
            <a:ext cx="210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Team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535437" y="1258459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Property Baron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92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" b="8628"/>
          <a:stretch/>
        </p:blipFill>
        <p:spPr>
          <a:xfrm>
            <a:off x="0" y="899886"/>
            <a:ext cx="12192000" cy="596537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90288" y="4864497"/>
            <a:ext cx="11567884" cy="173453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416429" y="5153596"/>
            <a:ext cx="20478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359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CLIENTS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921375" y="5153596"/>
            <a:ext cx="23149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10,000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HOMES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097488" y="5153596"/>
            <a:ext cx="17703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COMMUNITIES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90288" y="6137362"/>
            <a:ext cx="1156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0" baseline="0" dirty="0" smtClean="0">
                <a:solidFill>
                  <a:srgbClr val="660066"/>
                </a:solidFill>
                <a:effectLst/>
                <a:latin typeface="Century Gothic" panose="020B0502020202020204" pitchFamily="34" charset="0"/>
              </a:rPr>
              <a:t>The Fastest Growing Industry Leader In Rental Property Sales In Nigeria…</a:t>
            </a:r>
            <a:endParaRPr lang="en-US" sz="2400" b="1" spc="0" dirty="0">
              <a:solidFill>
                <a:srgbClr val="660066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60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95" y="5264560"/>
            <a:ext cx="1186695" cy="75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02" y="5103626"/>
            <a:ext cx="773382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6" descr="Image result for community -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b="7156"/>
          <a:stretch/>
        </p:blipFill>
        <p:spPr bwMode="auto">
          <a:xfrm>
            <a:off x="6439476" y="5144226"/>
            <a:ext cx="888110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/>
          <p:cNvSpPr txBox="1"/>
          <p:nvPr/>
        </p:nvSpPr>
        <p:spPr>
          <a:xfrm>
            <a:off x="9829505" y="5175782"/>
            <a:ext cx="20129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4,576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SITE VISITORS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73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791" y="5173178"/>
            <a:ext cx="885403" cy="8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831117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1118" y="1705421"/>
            <a:ext cx="10625124" cy="283025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831117" y="1243077"/>
            <a:ext cx="213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What Is AMH?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60198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089279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207421" y="1133230"/>
            <a:ext cx="2130679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325562" y="1132968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971137" y="1258197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Our Vision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00218" y="1246337"/>
            <a:ext cx="211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Mission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27701" y="1247218"/>
            <a:ext cx="210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Our Team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535437" y="1258459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Property Baron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647047" y="1922620"/>
            <a:ext cx="1853171" cy="2334542"/>
          </a:xfrm>
          <a:prstGeom prst="roundRect">
            <a:avLst>
              <a:gd name="adj" fmla="val 9482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647046" y="3862153"/>
            <a:ext cx="185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Head of Sales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916276" y="1922620"/>
            <a:ext cx="1853171" cy="2334542"/>
          </a:xfrm>
          <a:prstGeom prst="roundRect">
            <a:avLst>
              <a:gd name="adj" fmla="val 9482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16275" y="3862153"/>
            <a:ext cx="185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Sales Officer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Arc 19"/>
          <p:cNvSpPr/>
          <p:nvPr/>
        </p:nvSpPr>
        <p:spPr>
          <a:xfrm>
            <a:off x="1600551" y="4018017"/>
            <a:ext cx="1064242" cy="380282"/>
          </a:xfrm>
          <a:prstGeom prst="arc">
            <a:avLst>
              <a:gd name="adj1" fmla="val 3928135"/>
              <a:gd name="adj2" fmla="val 13544458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486540" y="4243357"/>
            <a:ext cx="49762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Change On Mouse Over</a:t>
            </a:r>
            <a:endParaRPr lang="en-US" sz="1400" b="1" spc="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598822" y="5015798"/>
            <a:ext cx="1901395" cy="2334542"/>
          </a:xfrm>
          <a:prstGeom prst="roundRect">
            <a:avLst>
              <a:gd name="adj" fmla="val 94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598821" y="6955331"/>
            <a:ext cx="190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Head of Sales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00552" y="5139231"/>
            <a:ext cx="1899666" cy="1746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    Esther </a:t>
            </a:r>
          </a:p>
          <a:p>
            <a:r>
              <a:rPr lang="en-GB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   OKENWA</a:t>
            </a:r>
          </a:p>
          <a:p>
            <a:pPr algn="ctr"/>
            <a:endParaRPr lang="en-GB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Email</a:t>
            </a:r>
          </a:p>
          <a:p>
            <a:r>
              <a:rPr lang="en-GB" sz="10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esther@middlechase.com</a:t>
            </a:r>
          </a:p>
          <a:p>
            <a:endParaRPr lang="en-GB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Phone</a:t>
            </a:r>
          </a:p>
          <a:p>
            <a:r>
              <a:rPr lang="en-GB" sz="10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0706 212 4157</a:t>
            </a:r>
            <a:endParaRPr 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807479" y="5216115"/>
            <a:ext cx="0" cy="394838"/>
          </a:xfrm>
          <a:prstGeom prst="line">
            <a:avLst/>
          </a:prstGeom>
          <a:ln w="76200">
            <a:solidFill>
              <a:srgbClr val="F4EB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197" y="2141238"/>
            <a:ext cx="1584663" cy="158466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87" y="2158169"/>
            <a:ext cx="1584663" cy="1584663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6256249" y="1922620"/>
            <a:ext cx="1853171" cy="2334542"/>
          </a:xfrm>
          <a:prstGeom prst="roundRect">
            <a:avLst>
              <a:gd name="adj" fmla="val 9482"/>
            </a:avLst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56248" y="3862153"/>
            <a:ext cx="1853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Sales Officer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80" b="15070"/>
          <a:stretch/>
        </p:blipFill>
        <p:spPr>
          <a:xfrm>
            <a:off x="6399426" y="2150033"/>
            <a:ext cx="1566813" cy="1600934"/>
          </a:xfrm>
          <a:prstGeom prst="rect">
            <a:avLst/>
          </a:prstGeom>
        </p:spPr>
      </p:pic>
      <p:sp>
        <p:nvSpPr>
          <p:cNvPr id="33" name="Arc 32"/>
          <p:cNvSpPr/>
          <p:nvPr/>
        </p:nvSpPr>
        <p:spPr>
          <a:xfrm flipH="1">
            <a:off x="7313370" y="4037924"/>
            <a:ext cx="1338592" cy="380282"/>
          </a:xfrm>
          <a:prstGeom prst="arc">
            <a:avLst>
              <a:gd name="adj1" fmla="val 3928135"/>
              <a:gd name="adj2" fmla="val 13544458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3868050" y="5015798"/>
            <a:ext cx="1901395" cy="2334542"/>
          </a:xfrm>
          <a:prstGeom prst="roundRect">
            <a:avLst>
              <a:gd name="adj" fmla="val 94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868049" y="6955331"/>
            <a:ext cx="190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Sales Officer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69780" y="5139231"/>
            <a:ext cx="189966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    </a:t>
            </a:r>
            <a:r>
              <a:rPr lang="en-GB" sz="14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Ayooluwa</a:t>
            </a:r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GB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   OLANIYI</a:t>
            </a:r>
          </a:p>
          <a:p>
            <a:pPr algn="ctr"/>
            <a:endParaRPr lang="en-GB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Email</a:t>
            </a:r>
          </a:p>
          <a:p>
            <a:r>
              <a:rPr lang="en-GB" sz="10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ayo@middlechase.com</a:t>
            </a:r>
          </a:p>
          <a:p>
            <a:endParaRPr lang="en-GB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Phone</a:t>
            </a:r>
          </a:p>
          <a:p>
            <a:r>
              <a:rPr lang="en-GB" sz="10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0818 657 7704</a:t>
            </a:r>
            <a:endParaRPr 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4076707" y="5216115"/>
            <a:ext cx="0" cy="394838"/>
          </a:xfrm>
          <a:prstGeom prst="line">
            <a:avLst/>
          </a:prstGeom>
          <a:ln w="76200">
            <a:solidFill>
              <a:srgbClr val="F4EB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6255858" y="5015798"/>
            <a:ext cx="1901395" cy="2334542"/>
          </a:xfrm>
          <a:prstGeom prst="roundRect">
            <a:avLst>
              <a:gd name="adj" fmla="val 948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55857" y="6955331"/>
            <a:ext cx="19013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Sales Officer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57588" y="5139231"/>
            <a:ext cx="1899666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    </a:t>
            </a:r>
            <a:r>
              <a:rPr lang="en-GB" sz="1400" b="1" dirty="0" err="1" smtClean="0">
                <a:solidFill>
                  <a:schemeClr val="bg1"/>
                </a:solidFill>
                <a:latin typeface="Century Gothic" panose="020B0502020202020204" pitchFamily="34" charset="0"/>
              </a:rPr>
              <a:t>Oyeyemi</a:t>
            </a:r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r>
              <a:rPr lang="en-GB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   ODEYEMI</a:t>
            </a:r>
          </a:p>
          <a:p>
            <a:pPr algn="ctr"/>
            <a:endParaRPr lang="en-GB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Email</a:t>
            </a:r>
          </a:p>
          <a:p>
            <a:r>
              <a:rPr lang="en-GB" sz="10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yemi@middlechase.com</a:t>
            </a:r>
          </a:p>
          <a:p>
            <a:endParaRPr lang="en-GB" sz="1400" b="1" dirty="0" smtClean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Phone</a:t>
            </a:r>
          </a:p>
          <a:p>
            <a:r>
              <a:rPr lang="en-GB" sz="105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0700 000 0000</a:t>
            </a:r>
            <a:endParaRPr lang="en-US" sz="105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6464515" y="5216115"/>
            <a:ext cx="0" cy="394838"/>
          </a:xfrm>
          <a:prstGeom prst="line">
            <a:avLst/>
          </a:prstGeom>
          <a:ln w="76200">
            <a:solidFill>
              <a:srgbClr val="F4EB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733743" y="5216115"/>
            <a:ext cx="0" cy="394838"/>
          </a:xfrm>
          <a:prstGeom prst="line">
            <a:avLst/>
          </a:prstGeom>
          <a:ln w="76200">
            <a:solidFill>
              <a:srgbClr val="F4EB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63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" b="8628"/>
          <a:stretch/>
        </p:blipFill>
        <p:spPr>
          <a:xfrm>
            <a:off x="0" y="899886"/>
            <a:ext cx="12192000" cy="596537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90288" y="4864497"/>
            <a:ext cx="11567884" cy="1734530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416429" y="5153596"/>
            <a:ext cx="20478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359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CLIENTS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21375" y="5153596"/>
            <a:ext cx="231490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10,000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HOMES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7488" y="5153596"/>
            <a:ext cx="17703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COMMUNITIES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0288" y="6137362"/>
            <a:ext cx="11567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0" baseline="0" dirty="0" smtClean="0">
                <a:solidFill>
                  <a:srgbClr val="660066"/>
                </a:solidFill>
                <a:effectLst/>
                <a:latin typeface="Century Gothic" panose="020B0502020202020204" pitchFamily="34" charset="0"/>
              </a:rPr>
              <a:t>The Fastest Growing Industry Leader In Rental Property Sales In Nigeria…</a:t>
            </a:r>
            <a:endParaRPr lang="en-US" sz="2400" b="1" spc="0" dirty="0">
              <a:solidFill>
                <a:srgbClr val="660066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5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95" y="5264560"/>
            <a:ext cx="1186695" cy="75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02" y="5103626"/>
            <a:ext cx="773382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6" descr="Image result for community - ic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b="7156"/>
          <a:stretch/>
        </p:blipFill>
        <p:spPr bwMode="auto">
          <a:xfrm>
            <a:off x="6439476" y="5144226"/>
            <a:ext cx="888110" cy="77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9829505" y="5175782"/>
            <a:ext cx="20129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spc="0" baseline="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4,576</a:t>
            </a:r>
          </a:p>
          <a:p>
            <a:pPr algn="ctr"/>
            <a:r>
              <a:rPr lang="en-US" sz="16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SITE VISITORS</a:t>
            </a:r>
            <a:endParaRPr lang="en-US" sz="16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pic>
        <p:nvPicPr>
          <p:cNvPr id="29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791" y="5173178"/>
            <a:ext cx="885403" cy="88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/>
          <p:cNvSpPr/>
          <p:nvPr/>
        </p:nvSpPr>
        <p:spPr>
          <a:xfrm>
            <a:off x="831117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31118" y="1705421"/>
            <a:ext cx="10625124" cy="2830255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372642" y="1763324"/>
            <a:ext cx="69942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Earn As Much As </a:t>
            </a:r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10</a:t>
            </a:r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% When You Refer Us To A </a:t>
            </a:r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Home </a:t>
            </a:r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Buyer!</a:t>
            </a:r>
          </a:p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Property Baron Network, an opportunity yet untapped  is our investment program designed for our customers and realtors that want to build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CashFlow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. </a:t>
            </a:r>
          </a:p>
          <a:p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Join </a:t>
            </a:r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PROPERTY BARON NETWORK </a:t>
            </a:r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Powered by </a:t>
            </a:r>
            <a:r>
              <a:rPr lang="en-GB" sz="14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Arkbridge</a:t>
            </a:r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Integrated Limited </a:t>
            </a:r>
            <a:r>
              <a:rPr lang="en-GB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as our way to ‘Make Your Network Your Net Worth’ The process is transparent, accessible and informative. </a:t>
            </a:r>
          </a:p>
          <a:p>
            <a:endParaRPr lang="en-GB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Partner With Us As A Realtor  Today And Enjoy The Benefits Of </a:t>
            </a:r>
            <a:r>
              <a:rPr lang="en-US" sz="14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CashFlow</a:t>
            </a:r>
            <a:r>
              <a:rPr lang="en-US" sz="1400" dirty="0">
                <a:solidFill>
                  <a:schemeClr val="bg1"/>
                </a:solidFill>
                <a:latin typeface="Century Gothic" panose="020B0502020202020204" pitchFamily="34" charset="0"/>
              </a:rPr>
              <a:t> and Rental Income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31117" y="1243077"/>
            <a:ext cx="213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What Is AMH?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960198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089279" y="1133492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207421" y="1133230"/>
            <a:ext cx="2130679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325562" y="1132968"/>
            <a:ext cx="2130679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971137" y="1258197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Our Vision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100218" y="1246337"/>
            <a:ext cx="2118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Mission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227701" y="1247218"/>
            <a:ext cx="210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Our Team</a:t>
            </a:r>
            <a:endParaRPr lang="en-US" sz="1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9535437" y="1258459"/>
            <a:ext cx="1908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Property Baron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081019" y="4081665"/>
            <a:ext cx="1856425" cy="369332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Join Network Now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Arc 16"/>
          <p:cNvSpPr/>
          <p:nvPr/>
        </p:nvSpPr>
        <p:spPr>
          <a:xfrm>
            <a:off x="8604837" y="4257837"/>
            <a:ext cx="863465" cy="487908"/>
          </a:xfrm>
          <a:prstGeom prst="arc">
            <a:avLst>
              <a:gd name="adj1" fmla="val 3928135"/>
              <a:gd name="adj2" fmla="val 16289998"/>
            </a:avLst>
          </a:prstGeom>
          <a:ln w="38100">
            <a:solidFill>
              <a:schemeClr val="bg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119119" y="4567976"/>
            <a:ext cx="26909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www.pbn.arkbridge.com.ng</a:t>
            </a:r>
            <a:endParaRPr lang="en-US" sz="1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7" y="1565974"/>
            <a:ext cx="3331650" cy="333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98093" y="893285"/>
            <a:ext cx="5882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entury Gothic" panose="020B0502020202020204" pitchFamily="34" charset="0"/>
              </a:rPr>
              <a:t>Our </a:t>
            </a:r>
            <a:r>
              <a:rPr lang="en-US" sz="4000" b="1" dirty="0" smtClean="0">
                <a:latin typeface="Century Gothic" panose="020B0502020202020204" pitchFamily="34" charset="0"/>
              </a:rPr>
              <a:t>APARTMENTS</a:t>
            </a:r>
            <a:endParaRPr lang="en-US" sz="4000" b="1" dirty="0"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58" y="3081074"/>
            <a:ext cx="5237777" cy="32970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6" t="12612" r="14210" b="13704"/>
          <a:stretch/>
        </p:blipFill>
        <p:spPr>
          <a:xfrm>
            <a:off x="507358" y="1650560"/>
            <a:ext cx="1063857" cy="10810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43957" y="1601171"/>
            <a:ext cx="41934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 panose="020B0502020202020204" pitchFamily="34" charset="0"/>
              </a:rPr>
              <a:t>Income </a:t>
            </a:r>
            <a:r>
              <a:rPr lang="en-US" sz="1600" dirty="0">
                <a:latin typeface="Century Gothic" panose="020B0502020202020204" pitchFamily="34" charset="0"/>
              </a:rPr>
              <a:t>Comes </a:t>
            </a:r>
            <a:r>
              <a:rPr lang="en-US" sz="1600" dirty="0" smtClean="0">
                <a:latin typeface="Century Gothic" panose="020B0502020202020204" pitchFamily="34" charset="0"/>
              </a:rPr>
              <a:t>First…</a:t>
            </a:r>
            <a:endParaRPr lang="en-US" sz="1600" dirty="0">
              <a:latin typeface="Century Gothic" panose="020B0502020202020204" pitchFamily="34" charset="0"/>
            </a:endParaRPr>
          </a:p>
          <a:p>
            <a:r>
              <a:rPr lang="en-US" sz="1200" dirty="0" smtClean="0">
                <a:latin typeface="Century Gothic" panose="020B0502020202020204" pitchFamily="34" charset="0"/>
              </a:rPr>
              <a:t>Africa's </a:t>
            </a:r>
            <a:r>
              <a:rPr lang="en-US" sz="1200" dirty="0">
                <a:latin typeface="Century Gothic" panose="020B0502020202020204" pitchFamily="34" charset="0"/>
              </a:rPr>
              <a:t>Inventor of Excellently Crafted Communities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entury Gothic" panose="020B0502020202020204" pitchFamily="34" charset="0"/>
              </a:rPr>
              <a:t>Bespoke </a:t>
            </a:r>
            <a:r>
              <a:rPr lang="en-US" sz="1200" dirty="0">
                <a:latin typeface="Century Gothic" panose="020B0502020202020204" pitchFamily="34" charset="0"/>
              </a:rPr>
              <a:t>developments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entury Gothic" panose="020B0502020202020204" pitchFamily="34" charset="0"/>
              </a:rPr>
              <a:t>Highly </a:t>
            </a:r>
            <a:r>
              <a:rPr lang="en-US" sz="1200" dirty="0">
                <a:latin typeface="Century Gothic" panose="020B0502020202020204" pitchFamily="34" charset="0"/>
              </a:rPr>
              <a:t>desirable locations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entury Gothic" panose="020B0502020202020204" pitchFamily="34" charset="0"/>
              </a:rPr>
              <a:t>First-class </a:t>
            </a:r>
            <a:r>
              <a:rPr lang="en-US" sz="1200" dirty="0">
                <a:latin typeface="Century Gothic" panose="020B0502020202020204" pitchFamily="34" charset="0"/>
              </a:rPr>
              <a:t>service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 smtClean="0">
                <a:latin typeface="Century Gothic" panose="020B0502020202020204" pitchFamily="34" charset="0"/>
              </a:rPr>
              <a:t>Innovative </a:t>
            </a:r>
            <a:r>
              <a:rPr lang="en-US" sz="1200" dirty="0">
                <a:latin typeface="Century Gothic" panose="020B0502020202020204" pitchFamily="34" charset="0"/>
              </a:rPr>
              <a:t>investment </a:t>
            </a:r>
            <a:r>
              <a:rPr lang="en-US" sz="1200" dirty="0" smtClean="0">
                <a:latin typeface="Century Gothic" panose="020B0502020202020204" pitchFamily="34" charset="0"/>
              </a:rPr>
              <a:t>solutions</a:t>
            </a:r>
            <a:endParaRPr lang="en-US" sz="1200" dirty="0">
              <a:latin typeface="Century Gothic" panose="020B0502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45135" y="3021417"/>
            <a:ext cx="62811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 smtClean="0">
                <a:latin typeface="Century Gothic" panose="020B0502020202020204" pitchFamily="34" charset="0"/>
              </a:rPr>
              <a:t>Middlechase</a:t>
            </a:r>
            <a:r>
              <a:rPr lang="en-US" sz="1200" dirty="0" smtClean="0">
                <a:latin typeface="Century Gothic" panose="020B0502020202020204" pitchFamily="34" charset="0"/>
              </a:rPr>
              <a:t> </a:t>
            </a:r>
            <a:r>
              <a:rPr lang="en-US" sz="1200" dirty="0">
                <a:latin typeface="Century Gothic" panose="020B0502020202020204" pitchFamily="34" charset="0"/>
              </a:rPr>
              <a:t>is an award winning international property developer, specializing in emerging property income markets and is currently pioneering niche and iconic projects in Nigeria and Africa. </a:t>
            </a: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The company has a proud history of over </a:t>
            </a:r>
            <a:r>
              <a:rPr lang="en-US" sz="1200" dirty="0" smtClean="0">
                <a:latin typeface="Century Gothic" panose="020B0502020202020204" pitchFamily="34" charset="0"/>
              </a:rPr>
              <a:t>9 </a:t>
            </a:r>
            <a:r>
              <a:rPr lang="en-US" sz="1200" dirty="0">
                <a:latin typeface="Century Gothic" panose="020B0502020202020204" pitchFamily="34" charset="0"/>
              </a:rPr>
              <a:t>years' experience and success, and continues to produce and develop bespoke property investments in some of the Nigeria's most desirable locations.</a:t>
            </a: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With its expertise in emerging property income markets, </a:t>
            </a:r>
            <a:r>
              <a:rPr lang="en-US" sz="1200" b="1" dirty="0" err="1">
                <a:latin typeface="Century Gothic" panose="020B0502020202020204" pitchFamily="34" charset="0"/>
              </a:rPr>
              <a:t>Middlechase</a:t>
            </a:r>
            <a:r>
              <a:rPr lang="en-US" sz="1200" dirty="0">
                <a:latin typeface="Century Gothic" panose="020B0502020202020204" pitchFamily="34" charset="0"/>
              </a:rPr>
              <a:t> has recognized the unparalleled investment opportunities in Nigeria and Africa, and is proud to offer clients innovative off-plan properties in these sought-after regions, as well as unrivalled investment services and pioneering products.</a:t>
            </a:r>
          </a:p>
          <a:p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>
                <a:latin typeface="Century Gothic" panose="020B0502020202020204" pitchFamily="34" charset="0"/>
              </a:rPr>
              <a:t>With a passion for excellence and a commitment to affordable luxury development in all areas of construction, design, finish and service, </a:t>
            </a:r>
            <a:r>
              <a:rPr lang="en-US" sz="1200" b="1" dirty="0" err="1">
                <a:latin typeface="Century Gothic" panose="020B0502020202020204" pitchFamily="34" charset="0"/>
              </a:rPr>
              <a:t>Middlechase</a:t>
            </a:r>
            <a:r>
              <a:rPr lang="en-US" sz="1200" dirty="0">
                <a:latin typeface="Century Gothic" panose="020B0502020202020204" pitchFamily="34" charset="0"/>
              </a:rPr>
              <a:t> is leading the way for innovative and affordable property development in </a:t>
            </a:r>
            <a:r>
              <a:rPr lang="en-US" sz="1200" dirty="0" smtClean="0">
                <a:latin typeface="Century Gothic" panose="020B0502020202020204" pitchFamily="34" charset="0"/>
              </a:rPr>
              <a:t>Lagos, </a:t>
            </a:r>
            <a:r>
              <a:rPr lang="en-US" sz="1200" dirty="0" err="1" smtClean="0">
                <a:latin typeface="Century Gothic" panose="020B0502020202020204" pitchFamily="34" charset="0"/>
              </a:rPr>
              <a:t>Ogun</a:t>
            </a:r>
            <a:r>
              <a:rPr lang="en-US" sz="1200" dirty="0" smtClean="0">
                <a:latin typeface="Century Gothic" panose="020B0502020202020204" pitchFamily="34" charset="0"/>
              </a:rPr>
              <a:t> </a:t>
            </a:r>
            <a:r>
              <a:rPr lang="en-US" sz="1200" dirty="0">
                <a:latin typeface="Century Gothic" panose="020B0502020202020204" pitchFamily="34" charset="0"/>
              </a:rPr>
              <a:t>etc., providing its clients with luxury properties for a secure and profitable </a:t>
            </a:r>
            <a:r>
              <a:rPr lang="en-US" sz="1200" dirty="0" smtClean="0">
                <a:latin typeface="Century Gothic" panose="020B0502020202020204" pitchFamily="34" charset="0"/>
              </a:rPr>
              <a:t>investment</a:t>
            </a:r>
            <a:endParaRPr lang="en-US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11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0" y="1770544"/>
            <a:ext cx="6589033" cy="3706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49" y="1062658"/>
            <a:ext cx="6908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2 Bedroom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Apartment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4" r="14948"/>
          <a:stretch/>
        </p:blipFill>
        <p:spPr>
          <a:xfrm>
            <a:off x="804527" y="5629274"/>
            <a:ext cx="1047751" cy="819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66" y="5629274"/>
            <a:ext cx="1092200" cy="819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254" y="5629274"/>
            <a:ext cx="1456266" cy="819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08" y="5629274"/>
            <a:ext cx="1456266" cy="819150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 rot="5400000">
            <a:off x="5967607" y="5948362"/>
            <a:ext cx="523875" cy="18097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265291"/>
              </p:ext>
            </p:extLst>
          </p:nvPr>
        </p:nvGraphicFramePr>
        <p:xfrm>
          <a:off x="7411493" y="2089631"/>
          <a:ext cx="4434717" cy="1981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3818"/>
                <a:gridCol w="872647"/>
                <a:gridCol w="121825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entury Gothic" panose="020B0502020202020204" pitchFamily="34" charset="0"/>
                        </a:rPr>
                        <a:t>Space</a:t>
                      </a: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entury Gothic" panose="020B0502020202020204" pitchFamily="34" charset="0"/>
                        </a:rPr>
                        <a:t>Area</a:t>
                      </a: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entury Gothic" panose="020B0502020202020204" pitchFamily="34" charset="0"/>
                        </a:rPr>
                        <a:t>Size</a:t>
                      </a: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Living Room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17m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10’ X 15’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Kitchen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7m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7’ X 11’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Pantry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2m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3’ X 6’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Master Bedroom En-suite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15.3m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10’ X 13’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Bedroom 2 En-suite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13.8m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10’ X 13’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Visitor’s Toilet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1.4m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3’ X 4’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Balcony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2.4m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7’ X 4’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7369748" y="1238606"/>
            <a:ext cx="4476462" cy="759077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2" descr="Image result for icon png be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6" b="18643"/>
          <a:stretch/>
        </p:blipFill>
        <p:spPr bwMode="auto">
          <a:xfrm>
            <a:off x="7582494" y="1554894"/>
            <a:ext cx="588991" cy="3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icon png bathro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085" y="1558550"/>
            <a:ext cx="371476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98" y="1554894"/>
            <a:ext cx="371476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7369747" y="1238606"/>
            <a:ext cx="1002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2 Bedrooms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540210" y="1238606"/>
            <a:ext cx="1002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2 Bathrooms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10673" y="1237360"/>
            <a:ext cx="1002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3 Toilets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pic>
        <p:nvPicPr>
          <p:cNvPr id="38" name="Picture 18" descr="Image result for icon png car park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t="15756" r="7328" b="23173"/>
          <a:stretch/>
        </p:blipFill>
        <p:spPr bwMode="auto">
          <a:xfrm>
            <a:off x="10941844" y="1489788"/>
            <a:ext cx="671512" cy="51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/>
          <p:cNvSpPr txBox="1"/>
          <p:nvPr/>
        </p:nvSpPr>
        <p:spPr>
          <a:xfrm>
            <a:off x="10743170" y="1235148"/>
            <a:ext cx="1073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2 Parking Lots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sp>
        <p:nvSpPr>
          <p:cNvPr id="40" name="Isosceles Triangle 39"/>
          <p:cNvSpPr/>
          <p:nvPr/>
        </p:nvSpPr>
        <p:spPr>
          <a:xfrm rot="5400000" flipV="1">
            <a:off x="325028" y="5941868"/>
            <a:ext cx="523875" cy="18097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9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0" y="1770544"/>
            <a:ext cx="6589032" cy="37063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49" y="1062658"/>
            <a:ext cx="6908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 Bedroom 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Apartment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5" r="14968"/>
          <a:stretch/>
        </p:blipFill>
        <p:spPr>
          <a:xfrm>
            <a:off x="746799" y="5629274"/>
            <a:ext cx="1059102" cy="819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9"/>
          <a:stretch/>
        </p:blipFill>
        <p:spPr>
          <a:xfrm>
            <a:off x="3409950" y="5629274"/>
            <a:ext cx="1095570" cy="819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090" y="5629274"/>
            <a:ext cx="1455902" cy="819150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 rot="5400000">
            <a:off x="5967607" y="5948362"/>
            <a:ext cx="523875" cy="18097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66" y="5629273"/>
            <a:ext cx="1448134" cy="81914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369748" y="1238606"/>
            <a:ext cx="4476462" cy="759077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Image result for icon png be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6" b="18643"/>
          <a:stretch/>
        </p:blipFill>
        <p:spPr bwMode="auto">
          <a:xfrm>
            <a:off x="7582494" y="1554894"/>
            <a:ext cx="588991" cy="3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icon png bathro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085" y="1558550"/>
            <a:ext cx="371476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98" y="1554894"/>
            <a:ext cx="371476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7369747" y="1238606"/>
            <a:ext cx="1002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3 Bedrooms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40210" y="1238606"/>
            <a:ext cx="1002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3 Bathrooms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10673" y="1237360"/>
            <a:ext cx="1002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4 Toilets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pic>
        <p:nvPicPr>
          <p:cNvPr id="33" name="Picture 18" descr="Image result for icon png car park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t="15756" r="7328" b="23173"/>
          <a:stretch/>
        </p:blipFill>
        <p:spPr bwMode="auto">
          <a:xfrm>
            <a:off x="10941844" y="1489788"/>
            <a:ext cx="671512" cy="51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0743170" y="1235148"/>
            <a:ext cx="1073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3 Parking Lots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sp>
        <p:nvSpPr>
          <p:cNvPr id="35" name="Isosceles Triangle 34"/>
          <p:cNvSpPr/>
          <p:nvPr/>
        </p:nvSpPr>
        <p:spPr>
          <a:xfrm rot="5400000" flipV="1">
            <a:off x="325028" y="5941868"/>
            <a:ext cx="523875" cy="18097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263895"/>
              </p:ext>
            </p:extLst>
          </p:nvPr>
        </p:nvGraphicFramePr>
        <p:xfrm>
          <a:off x="7411493" y="2089631"/>
          <a:ext cx="4434717" cy="32004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3818"/>
                <a:gridCol w="872647"/>
                <a:gridCol w="121825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entury Gothic" panose="020B0502020202020204" pitchFamily="34" charset="0"/>
                        </a:rPr>
                        <a:t>Space</a:t>
                      </a: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entury Gothic" panose="020B0502020202020204" pitchFamily="34" charset="0"/>
                        </a:rPr>
                        <a:t>Area</a:t>
                      </a: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entury Gothic" panose="020B0502020202020204" pitchFamily="34" charset="0"/>
                        </a:rPr>
                        <a:t>Size</a:t>
                      </a: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Living Room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19m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13’ X 15’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Ante Room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6m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4’ X 11’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Kitchen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9m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6’ X 13’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Pantry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1.4m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4’ X 4’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Box Room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2.4m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4’ X 6’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Master Bedroom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16m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11’ X 16’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Master Toilet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4’ X 7’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Walk-In-Closet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4’ X 7’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Bedroom 2 En-suite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16.3m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13’ X 13’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Bedroom 3 En-suite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16.3m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11’ X 12’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Visitor’s Toilet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2m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3’ X 7’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Balcony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3’ X 13’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64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0" y="1770544"/>
            <a:ext cx="6589032" cy="3706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5249" y="1062658"/>
            <a:ext cx="6908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3 Bedroom Penthouse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Suite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7" r="12227"/>
          <a:stretch/>
        </p:blipFill>
        <p:spPr>
          <a:xfrm>
            <a:off x="726283" y="5629275"/>
            <a:ext cx="1100137" cy="8191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666" y="5629273"/>
            <a:ext cx="1456266" cy="8191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27" y="5622783"/>
            <a:ext cx="1456266" cy="8191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5"/>
          <a:stretch/>
        </p:blipFill>
        <p:spPr>
          <a:xfrm>
            <a:off x="4924424" y="5622782"/>
            <a:ext cx="1165803" cy="819149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 rot="5400000">
            <a:off x="5967607" y="5948362"/>
            <a:ext cx="523875" cy="18097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5400000" flipV="1">
            <a:off x="325028" y="5941868"/>
            <a:ext cx="523875" cy="18097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143522"/>
              </p:ext>
            </p:extLst>
          </p:nvPr>
        </p:nvGraphicFramePr>
        <p:xfrm>
          <a:off x="7411493" y="2089631"/>
          <a:ext cx="4434717" cy="2956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43818"/>
                <a:gridCol w="872647"/>
                <a:gridCol w="1218252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entury Gothic" panose="020B0502020202020204" pitchFamily="34" charset="0"/>
                        </a:rPr>
                        <a:t>Space</a:t>
                      </a: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entury Gothic" panose="020B0502020202020204" pitchFamily="34" charset="0"/>
                        </a:rPr>
                        <a:t>Area</a:t>
                      </a: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Century Gothic" panose="020B0502020202020204" pitchFamily="34" charset="0"/>
                        </a:rPr>
                        <a:t>Size</a:t>
                      </a:r>
                      <a:endParaRPr lang="en-US" sz="12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Living Room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24m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13’ X 15’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Kitchen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12m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10’ X 11’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Pantry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1.4m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3’ X 4’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Master Bedroom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22m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15’ X 15’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Master Toilet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4.5m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5’ X 9’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Walk-In-Closet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4m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5’ X 8’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Master Balcony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5m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3’ X 15’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Bedroom 2 En-suite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15.3m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10’ X 13’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Bedroom 3 En-suite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17m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11’ X 12’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Visitor’s Toilet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2m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3’ X 7’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Balcony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17m</a:t>
                      </a:r>
                      <a:r>
                        <a:rPr lang="en-US" sz="1000" baseline="30000" dirty="0" smtClean="0">
                          <a:latin typeface="Century Gothic" panose="020B0502020202020204" pitchFamily="34" charset="0"/>
                        </a:rPr>
                        <a:t>2</a:t>
                      </a:r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>
                          <a:latin typeface="Century Gothic" panose="020B0502020202020204" pitchFamily="34" charset="0"/>
                        </a:rPr>
                        <a:t>11’ X 17’</a:t>
                      </a:r>
                      <a:endParaRPr lang="en-US" sz="10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7369748" y="1238606"/>
            <a:ext cx="4476462" cy="759077"/>
          </a:xfrm>
          <a:prstGeom prst="rect">
            <a:avLst/>
          </a:prstGeom>
          <a:solidFill>
            <a:schemeClr val="bg1">
              <a:lumMod val="9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Image result for icon png be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6" b="18643"/>
          <a:stretch/>
        </p:blipFill>
        <p:spPr bwMode="auto">
          <a:xfrm>
            <a:off x="7582494" y="1554894"/>
            <a:ext cx="588991" cy="3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icon png bathroo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085" y="1558550"/>
            <a:ext cx="371476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Related imag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6298" y="1554894"/>
            <a:ext cx="371476" cy="37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7369747" y="1238606"/>
            <a:ext cx="1002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3 Bedrooms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40210" y="1238606"/>
            <a:ext cx="1002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3 Bathrooms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10673" y="1237360"/>
            <a:ext cx="1002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4 Toilets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  <p:pic>
        <p:nvPicPr>
          <p:cNvPr id="22" name="Picture 18" descr="Image result for icon png car park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4" t="15756" r="7328" b="23173"/>
          <a:stretch/>
        </p:blipFill>
        <p:spPr bwMode="auto">
          <a:xfrm>
            <a:off x="10941844" y="1489788"/>
            <a:ext cx="671512" cy="514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43170" y="1235148"/>
            <a:ext cx="10732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Century Gothic" panose="020B0502020202020204" pitchFamily="34" charset="0"/>
              </a:rPr>
              <a:t>2 Parking Lots</a:t>
            </a:r>
            <a:endParaRPr lang="en-US" sz="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48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0" b="64315"/>
          <a:stretch/>
        </p:blipFill>
        <p:spPr>
          <a:xfrm>
            <a:off x="0" y="4602281"/>
            <a:ext cx="12192000" cy="20851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4597384"/>
            <a:ext cx="12192000" cy="2090023"/>
          </a:xfrm>
          <a:prstGeom prst="rect">
            <a:avLst/>
          </a:prstGeom>
          <a:solidFill>
            <a:schemeClr val="accent6">
              <a:lumMod val="75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0" y="4961794"/>
            <a:ext cx="12192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latin typeface="Century Gothic" panose="020B0502020202020204" pitchFamily="34" charset="0"/>
              </a:rPr>
              <a:t>DOWNLOADS</a:t>
            </a:r>
          </a:p>
          <a:p>
            <a:pPr algn="ctr"/>
            <a:endParaRPr lang="en-US" dirty="0" smtClean="0">
              <a:latin typeface="Century Gothic" panose="020B0502020202020204" pitchFamily="34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Application Form |  Project Schedule  |  Brochure  |  FAQ</a:t>
            </a:r>
            <a:endParaRPr lang="en-US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0" name="Picture 4" descr="Image result for Lagos street map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" b="16273"/>
          <a:stretch/>
        </p:blipFill>
        <p:spPr bwMode="auto">
          <a:xfrm>
            <a:off x="0" y="0"/>
            <a:ext cx="12193162" cy="442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2505" y="-1227069"/>
            <a:ext cx="7608767" cy="436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272377" y="3496545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Name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2484342" y="3560658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871311" y="3496545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Phone Number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5083276" y="3560658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flipH="1">
            <a:off x="4911826" y="3560658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470245" y="3496545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Email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Right Arrow 52"/>
          <p:cNvSpPr/>
          <p:nvPr/>
        </p:nvSpPr>
        <p:spPr>
          <a:xfrm>
            <a:off x="7682210" y="3560658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flipH="1">
            <a:off x="7510760" y="3560658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72377" y="3873148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Interested Estate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6" name="Right Arrow 55"/>
          <p:cNvSpPr/>
          <p:nvPr/>
        </p:nvSpPr>
        <p:spPr>
          <a:xfrm>
            <a:off x="2484342" y="3937261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 flipH="1">
            <a:off x="2312892" y="3937261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2871311" y="3873148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Inspection Date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59" name="Right Arrow 58"/>
          <p:cNvSpPr/>
          <p:nvPr/>
        </p:nvSpPr>
        <p:spPr>
          <a:xfrm>
            <a:off x="5083276" y="3937261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 flipH="1">
            <a:off x="4911826" y="3937261"/>
            <a:ext cx="138113" cy="180975"/>
          </a:xfrm>
          <a:prstGeom prst="rightArrow">
            <a:avLst>
              <a:gd name="adj1" fmla="val 100000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470245" y="3873148"/>
            <a:ext cx="2382301" cy="309202"/>
          </a:xfrm>
          <a:prstGeom prst="rect">
            <a:avLst/>
          </a:prstGeom>
          <a:solidFill>
            <a:srgbClr val="F4EB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Preferred Time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067949" y="3937261"/>
            <a:ext cx="752373" cy="1809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entury Gothic" panose="020B0502020202020204" pitchFamily="34" charset="0"/>
              </a:rPr>
              <a:t>Submit</a:t>
            </a:r>
            <a:endParaRPr lang="en-US" sz="1200" b="1" dirty="0">
              <a:latin typeface="Century Gothic" panose="020B0502020202020204" pitchFamily="34" charset="0"/>
            </a:endParaRPr>
          </a:p>
        </p:txBody>
      </p:sp>
      <p:sp>
        <p:nvSpPr>
          <p:cNvPr id="63" name="Right Arrow 62"/>
          <p:cNvSpPr/>
          <p:nvPr/>
        </p:nvSpPr>
        <p:spPr>
          <a:xfrm rot="16200000" flipH="1">
            <a:off x="2050281" y="3900003"/>
            <a:ext cx="194449" cy="254794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2" descr="Image result for Icon - Date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048" y="3866927"/>
            <a:ext cx="311109" cy="31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1944968" y="3497970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1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11913" y="3501619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2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59424" y="3496545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3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717249" y="3870259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4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06889" y="3869499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5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96529" y="3862247"/>
            <a:ext cx="436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6</a:t>
            </a:r>
            <a:endParaRPr lang="en-US" sz="11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Round Same Side Corner Rectangle 1"/>
          <p:cNvSpPr/>
          <p:nvPr/>
        </p:nvSpPr>
        <p:spPr>
          <a:xfrm flipV="1">
            <a:off x="8095391" y="-1"/>
            <a:ext cx="3854926" cy="3930176"/>
          </a:xfrm>
          <a:prstGeom prst="round2SameRect">
            <a:avLst>
              <a:gd name="adj1" fmla="val 9541"/>
              <a:gd name="adj2" fmla="val 0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6"/>
          <a:stretch/>
        </p:blipFill>
        <p:spPr>
          <a:xfrm>
            <a:off x="10131971" y="2504149"/>
            <a:ext cx="1204957" cy="63036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339534" y="1018394"/>
            <a:ext cx="34138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>
                <a:latin typeface="Century Gothic" panose="020B0502020202020204" pitchFamily="34" charset="0"/>
              </a:rPr>
              <a:t>Are You Considering A Site Inspection Or Office Visit</a:t>
            </a:r>
          </a:p>
          <a:p>
            <a:pPr algn="ctr"/>
            <a:r>
              <a:rPr lang="en-GB" sz="1400" dirty="0" smtClean="0">
                <a:latin typeface="Century Gothic" panose="020B0502020202020204" pitchFamily="34" charset="0"/>
              </a:rPr>
              <a:t>Request A Free Ride From Your Home Or Office To Our Office And Also To The Site For </a:t>
            </a:r>
            <a:r>
              <a:rPr lang="en-GB" sz="1400" b="1" dirty="0" smtClean="0">
                <a:latin typeface="Century Gothic" panose="020B0502020202020204" pitchFamily="34" charset="0"/>
              </a:rPr>
              <a:t>FREE</a:t>
            </a:r>
            <a:endParaRPr lang="en-US" sz="1100" dirty="0">
              <a:latin typeface="Century Gothic" panose="020B05020202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9478729" y="3352645"/>
            <a:ext cx="1200544" cy="337019"/>
          </a:xfrm>
          <a:prstGeom prst="roundRect">
            <a:avLst>
              <a:gd name="adj" fmla="val 19076"/>
            </a:avLst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entury Gothic" panose="020B0502020202020204" pitchFamily="34" charset="0"/>
              </a:rPr>
              <a:t>Book Now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95390" y="235721"/>
            <a:ext cx="3854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latin typeface="Century Gothic" panose="020B0502020202020204" pitchFamily="34" charset="0"/>
              </a:rPr>
              <a:t>BOOK A VISIT FOR FREE</a:t>
            </a:r>
            <a:endParaRPr lang="en-US" b="1" dirty="0">
              <a:latin typeface="Century Gothic" panose="020B0502020202020204" pitchFamily="34" charset="0"/>
            </a:endParaRPr>
          </a:p>
        </p:txBody>
      </p:sp>
      <p:sp>
        <p:nvSpPr>
          <p:cNvPr id="40" name="Arc 39"/>
          <p:cNvSpPr/>
          <p:nvPr/>
        </p:nvSpPr>
        <p:spPr>
          <a:xfrm>
            <a:off x="7482166" y="3520638"/>
            <a:ext cx="2447711" cy="1153218"/>
          </a:xfrm>
          <a:prstGeom prst="arc">
            <a:avLst>
              <a:gd name="adj1" fmla="val 120699"/>
              <a:gd name="adj2" fmla="val 10452176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2" descr="Image result for bolt by taxify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449" y="2593374"/>
            <a:ext cx="874560" cy="5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6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69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8" y="933301"/>
            <a:ext cx="11693805" cy="48006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900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mage result for png phone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1" r="19086"/>
          <a:stretch/>
        </p:blipFill>
        <p:spPr bwMode="auto">
          <a:xfrm>
            <a:off x="7912100" y="144766"/>
            <a:ext cx="258762" cy="4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70862" y="276873"/>
            <a:ext cx="168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entury Gothic" panose="020B0502020202020204" pitchFamily="34" charset="0"/>
              </a:rPr>
              <a:t>0817.873.5450</a:t>
            </a:r>
            <a:endParaRPr lang="en-US" sz="1050" dirty="0">
              <a:latin typeface="Century Gothic" panose="020B0502020202020204" pitchFamily="34" charset="0"/>
            </a:endParaRPr>
          </a:p>
        </p:txBody>
      </p:sp>
      <p:pic>
        <p:nvPicPr>
          <p:cNvPr id="36" name="Picture 6" descr="Image result for social media icon 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0821" r="8015" b="54696"/>
          <a:stretch/>
        </p:blipFill>
        <p:spPr bwMode="auto">
          <a:xfrm>
            <a:off x="9849994" y="225507"/>
            <a:ext cx="1255394" cy="3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/>
          <p:nvPr/>
        </p:nvSpPr>
        <p:spPr>
          <a:xfrm>
            <a:off x="11603831" y="279866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603831" y="392437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1603831" y="500839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217" y="1001399"/>
            <a:ext cx="3675854" cy="552892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0085462" y="909840"/>
            <a:ext cx="2039851" cy="2349197"/>
          </a:xfrm>
          <a:prstGeom prst="rect">
            <a:avLst/>
          </a:prstGeom>
          <a:solidFill>
            <a:srgbClr val="6600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55939" y="887482"/>
            <a:ext cx="19693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About  </a:t>
            </a:r>
            <a:r>
              <a:rPr lang="en-US" sz="1400" b="1" dirty="0" err="1" smtClean="0">
                <a:solidFill>
                  <a:srgbClr val="FFFF00"/>
                </a:solidFill>
                <a:latin typeface="Century Gothic" panose="020B0502020202020204" pitchFamily="34" charset="0"/>
              </a:rPr>
              <a:t>Middlechase</a:t>
            </a:r>
            <a:endParaRPr lang="en-US" sz="1400" b="1" dirty="0" smtClean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Estates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Homes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Reservation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Downloads</a:t>
            </a:r>
            <a:endParaRPr lang="en-US" sz="10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55939" y="281614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Login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839842" y="2834516"/>
            <a:ext cx="1155383" cy="2827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Signup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46694" y="3956850"/>
            <a:ext cx="5123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Select Your Preferred</a:t>
            </a: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HOME &amp; INTERIOR</a:t>
            </a:r>
          </a:p>
          <a:p>
            <a:pPr algn="ctr"/>
            <a:r>
              <a:rPr lang="en-US" sz="16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Take A Step By Step Guide And Choose</a:t>
            </a:r>
          </a:p>
          <a:p>
            <a:pPr algn="ctr"/>
            <a:r>
              <a:rPr lang="en-US" sz="16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To Your Preference And Taste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10509" r="8921" b="7719"/>
          <a:stretch/>
        </p:blipFill>
        <p:spPr>
          <a:xfrm>
            <a:off x="257051" y="109122"/>
            <a:ext cx="698314" cy="71124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001961" y="144766"/>
            <a:ext cx="2426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MIDDLECHASE</a:t>
            </a:r>
          </a:p>
          <a:p>
            <a:r>
              <a:rPr lang="en-US" sz="1400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Claim Your City…</a:t>
            </a:r>
            <a:endParaRPr lang="en-US" sz="1400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460054" y="5604327"/>
            <a:ext cx="2385506" cy="528034"/>
          </a:xfrm>
          <a:prstGeom prst="roundRect">
            <a:avLst>
              <a:gd name="adj" fmla="val 50000"/>
            </a:avLst>
          </a:prstGeom>
          <a:solidFill>
            <a:srgbClr val="66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TextBox 34"/>
          <p:cNvSpPr txBox="1"/>
          <p:nvPr/>
        </p:nvSpPr>
        <p:spPr>
          <a:xfrm>
            <a:off x="1460054" y="5697317"/>
            <a:ext cx="238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SELECT HOME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107180" y="5604327"/>
            <a:ext cx="2420671" cy="528034"/>
          </a:xfrm>
          <a:prstGeom prst="roundRect">
            <a:avLst>
              <a:gd name="adj" fmla="val 50000"/>
            </a:avLst>
          </a:prstGeom>
          <a:solidFill>
            <a:srgbClr val="FF81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5" name="TextBox 44"/>
          <p:cNvSpPr txBox="1"/>
          <p:nvPr/>
        </p:nvSpPr>
        <p:spPr>
          <a:xfrm>
            <a:off x="4107180" y="5697317"/>
            <a:ext cx="2420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VISIT OUR SITE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82171" y="6473371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318458" y="6473370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954745" y="6471554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591032" y="6471554"/>
            <a:ext cx="595086" cy="130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227319" y="6469738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58" y="933301"/>
            <a:ext cx="11693805" cy="48006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9009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Image result for png phone ic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1" r="19086"/>
          <a:stretch/>
        </p:blipFill>
        <p:spPr bwMode="auto">
          <a:xfrm>
            <a:off x="7912100" y="144766"/>
            <a:ext cx="258762" cy="419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170862" y="276873"/>
            <a:ext cx="1682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Century Gothic" panose="020B0502020202020204" pitchFamily="34" charset="0"/>
              </a:rPr>
              <a:t>0817.873.5450</a:t>
            </a:r>
            <a:endParaRPr lang="en-US" sz="1050" dirty="0">
              <a:latin typeface="Century Gothic" panose="020B0502020202020204" pitchFamily="34" charset="0"/>
            </a:endParaRPr>
          </a:p>
        </p:txBody>
      </p:sp>
      <p:pic>
        <p:nvPicPr>
          <p:cNvPr id="36" name="Picture 6" descr="Image result for social media icon png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0" t="10821" r="8015" b="54696"/>
          <a:stretch/>
        </p:blipFill>
        <p:spPr bwMode="auto">
          <a:xfrm>
            <a:off x="9849994" y="225507"/>
            <a:ext cx="1255394" cy="35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ounded Rectangle 36"/>
          <p:cNvSpPr/>
          <p:nvPr/>
        </p:nvSpPr>
        <p:spPr>
          <a:xfrm>
            <a:off x="11603831" y="279866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603831" y="392437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11603831" y="500839"/>
            <a:ext cx="364332" cy="58261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217" y="1001399"/>
            <a:ext cx="3675854" cy="552892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0085462" y="909840"/>
            <a:ext cx="2039851" cy="2349197"/>
          </a:xfrm>
          <a:prstGeom prst="rect">
            <a:avLst/>
          </a:prstGeom>
          <a:solidFill>
            <a:srgbClr val="660066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55939" y="887482"/>
            <a:ext cx="196937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About  </a:t>
            </a:r>
            <a:r>
              <a:rPr lang="en-US" sz="1400" b="1" dirty="0" err="1" smtClean="0">
                <a:solidFill>
                  <a:srgbClr val="FFFF00"/>
                </a:solidFill>
                <a:latin typeface="Century Gothic" panose="020B0502020202020204" pitchFamily="34" charset="0"/>
              </a:rPr>
              <a:t>Middlechase</a:t>
            </a:r>
            <a:endParaRPr lang="en-US" sz="1400" b="1" dirty="0" smtClean="0">
              <a:solidFill>
                <a:srgbClr val="FFFF00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Estates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Our Homes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Reservation</a:t>
            </a:r>
          </a:p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Downloads</a:t>
            </a:r>
            <a:endParaRPr lang="en-US" sz="10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55939" y="281614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Login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839842" y="2834516"/>
            <a:ext cx="1155383" cy="28279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Century Gothic" panose="020B0502020202020204" pitchFamily="34" charset="0"/>
              </a:rPr>
              <a:t>Signup</a:t>
            </a:r>
            <a:endParaRPr lang="en-US" sz="14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58297" y="4204485"/>
            <a:ext cx="59796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Take Advantage Of Our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OFFER</a:t>
            </a:r>
          </a:p>
          <a:p>
            <a:pPr algn="ctr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EARLY BUYER PROMO</a:t>
            </a:r>
          </a:p>
          <a:p>
            <a:pPr algn="ctr"/>
            <a:r>
              <a:rPr lang="en-US" sz="16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Buy 6 </a:t>
            </a:r>
            <a:r>
              <a:rPr lang="en-US" sz="16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And GET </a:t>
            </a:r>
            <a:r>
              <a:rPr lang="en-US" sz="16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of 1 </a:t>
            </a:r>
            <a:r>
              <a:rPr lang="en-US" sz="16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Apartment FREE </a:t>
            </a:r>
            <a:r>
              <a:rPr lang="en-US" sz="16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Valid Till </a:t>
            </a:r>
            <a:r>
              <a:rPr lang="en-US" sz="16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October </a:t>
            </a:r>
            <a:r>
              <a:rPr lang="en-US" sz="1600" b="1" dirty="0">
                <a:solidFill>
                  <a:srgbClr val="660066"/>
                </a:solidFill>
                <a:latin typeface="Century Gothic" panose="020B0502020202020204" pitchFamily="34" charset="0"/>
              </a:rPr>
              <a:t>2019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3" t="10509" r="8921" b="7719"/>
          <a:stretch/>
        </p:blipFill>
        <p:spPr>
          <a:xfrm>
            <a:off x="257051" y="109122"/>
            <a:ext cx="698314" cy="71124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01961" y="144766"/>
            <a:ext cx="242629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MIDDLECHASE</a:t>
            </a:r>
          </a:p>
          <a:p>
            <a:r>
              <a:rPr lang="en-US" sz="1400" dirty="0" smtClean="0">
                <a:solidFill>
                  <a:srgbClr val="660066"/>
                </a:solidFill>
                <a:latin typeface="Century Gothic" panose="020B0502020202020204" pitchFamily="34" charset="0"/>
              </a:rPr>
              <a:t>Claim Your City…</a:t>
            </a:r>
            <a:endParaRPr lang="en-US" sz="1400" dirty="0">
              <a:solidFill>
                <a:srgbClr val="660066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460054" y="5604327"/>
            <a:ext cx="2385506" cy="528034"/>
          </a:xfrm>
          <a:prstGeom prst="roundRect">
            <a:avLst>
              <a:gd name="adj" fmla="val 50000"/>
            </a:avLst>
          </a:prstGeom>
          <a:solidFill>
            <a:srgbClr val="6600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9" name="TextBox 38"/>
          <p:cNvSpPr txBox="1"/>
          <p:nvPr/>
        </p:nvSpPr>
        <p:spPr>
          <a:xfrm>
            <a:off x="1460054" y="5697317"/>
            <a:ext cx="2385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SELECT HOME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4107180" y="5604327"/>
            <a:ext cx="2420671" cy="528034"/>
          </a:xfrm>
          <a:prstGeom prst="roundRect">
            <a:avLst>
              <a:gd name="adj" fmla="val 50000"/>
            </a:avLst>
          </a:prstGeom>
          <a:solidFill>
            <a:srgbClr val="FF81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4107180" y="5697317"/>
            <a:ext cx="24206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VISIT OUR SITE</a:t>
            </a:r>
            <a:endParaRPr lang="en-US" sz="16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82171" y="6473371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318458" y="6473370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954745" y="6471554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591032" y="6471554"/>
            <a:ext cx="595086" cy="1306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227319" y="6469738"/>
            <a:ext cx="595086" cy="1306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3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Which of our estates would you want to buy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 into?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501659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18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ONE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5683360" y="342731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1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8" y="2463276"/>
            <a:ext cx="2019392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148951" y="55965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10899682" y="56159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094192" y="3945182"/>
            <a:ext cx="5039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ONE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NEW LAGOS CITY ESTATE, ABIJO, LEKKI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EASTLAND GOLF ESTATE, ABIJO</a:t>
            </a:r>
            <a:r>
              <a:rPr lang="en-US" sz="1400" dirty="0">
                <a:latin typeface="Century Gothic" panose="020B0502020202020204" pitchFamily="34" charset="0"/>
              </a:rPr>
              <a:t>, LEKKI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DREAM PARKS &amp; GARDEN </a:t>
            </a:r>
            <a:r>
              <a:rPr lang="en-US" sz="1400" dirty="0">
                <a:latin typeface="Century Gothic" panose="020B0502020202020204" pitchFamily="34" charset="0"/>
              </a:rPr>
              <a:t>ESTATE, </a:t>
            </a:r>
            <a:r>
              <a:rPr lang="en-US" sz="1400" dirty="0" smtClean="0">
                <a:latin typeface="Century Gothic" panose="020B0502020202020204" pitchFamily="34" charset="0"/>
              </a:rPr>
              <a:t>AKODO, IBEJU-LEKKI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 smtClean="0">
                <a:latin typeface="Century Gothic" panose="020B0502020202020204" pitchFamily="34" charset="0"/>
              </a:rPr>
              <a:t>EASTHAMPTON ESTATE, ELERANGBE, IBEJU-LEKKI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767" y="3271590"/>
            <a:ext cx="2720368" cy="153247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023100" y="5127433"/>
            <a:ext cx="3823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989762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925643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814152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70003" y="5063104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59721" y="5063104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471794" y="4847660"/>
            <a:ext cx="819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Abijo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429837" y="5180792"/>
            <a:ext cx="819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Awoyaya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368542" y="4838874"/>
            <a:ext cx="901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Eleko</a:t>
            </a:r>
            <a:r>
              <a:rPr lang="en-US" sz="800" b="1" dirty="0" smtClean="0">
                <a:latin typeface="Century Gothic" panose="020B0502020202020204" pitchFamily="34" charset="0"/>
              </a:rPr>
              <a:t> Junction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84022" y="5186874"/>
            <a:ext cx="819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Ajah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38654" y="4847660"/>
            <a:ext cx="1016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latin typeface="Century Gothic" panose="020B0502020202020204" pitchFamily="34" charset="0"/>
              </a:rPr>
              <a:t>Victoria-Island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381872" y="5334759"/>
            <a:ext cx="8763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20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18.8KM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Image result for icon: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11" y="5244731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9397228" y="4843306"/>
            <a:ext cx="8763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3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3.2KM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4" name="Picture 2" descr="Image result for icon: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667" y="4753278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537357" y="4847063"/>
            <a:ext cx="8954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15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 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12.5KM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6" name="Picture 2" descr="Image result for icon: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96" y="4757035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6616551" y="5334759"/>
            <a:ext cx="9054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35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27.6KM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8" name="Picture 2" descr="Image result for icon: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91" y="5244731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6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Which of our estates would you want to buy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 into?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501659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18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ONE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5683360" y="342731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1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8" y="2463276"/>
            <a:ext cx="2019392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148951" y="55965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10899682" y="56159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094192" y="3945182"/>
            <a:ext cx="5039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ONE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NEW LAGOS CITY ESTATE, ABIJO, LEKKI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EASTLAND GOLF ESTATE, ABIJO</a:t>
            </a:r>
            <a:r>
              <a:rPr lang="en-US" sz="1400" dirty="0">
                <a:latin typeface="Century Gothic" panose="020B0502020202020204" pitchFamily="34" charset="0"/>
              </a:rPr>
              <a:t>, LEKKI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DREAM PARKS &amp; GARDEN </a:t>
            </a:r>
            <a:r>
              <a:rPr lang="en-US" sz="1400" dirty="0">
                <a:latin typeface="Century Gothic" panose="020B0502020202020204" pitchFamily="34" charset="0"/>
              </a:rPr>
              <a:t>ESTATE, </a:t>
            </a:r>
            <a:r>
              <a:rPr lang="en-US" sz="1400" dirty="0" smtClean="0">
                <a:latin typeface="Century Gothic" panose="020B0502020202020204" pitchFamily="34" charset="0"/>
              </a:rPr>
              <a:t>AKODO, IBEJU-LEKKI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 smtClean="0">
                <a:latin typeface="Century Gothic" panose="020B0502020202020204" pitchFamily="34" charset="0"/>
              </a:rPr>
              <a:t>EASTHAMPTON ESTATE, ELERANGBE, IBEJU-LEKKI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023100" y="5127433"/>
            <a:ext cx="3823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989762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925643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814152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70003" y="5063104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59721" y="5063104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471794" y="4847660"/>
            <a:ext cx="819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Abijo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429837" y="5180792"/>
            <a:ext cx="819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Awoyaya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368542" y="4838874"/>
            <a:ext cx="9011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Eleko</a:t>
            </a:r>
            <a:r>
              <a:rPr lang="en-US" sz="800" b="1" dirty="0" smtClean="0">
                <a:latin typeface="Century Gothic" panose="020B0502020202020204" pitchFamily="34" charset="0"/>
              </a:rPr>
              <a:t> Junction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584022" y="5186874"/>
            <a:ext cx="8193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Ajah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38654" y="4847660"/>
            <a:ext cx="1016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latin typeface="Century Gothic" panose="020B0502020202020204" pitchFamily="34" charset="0"/>
              </a:rPr>
              <a:t>Victoria-Island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381872" y="5334759"/>
            <a:ext cx="8763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20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18.8KM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11" y="5244731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9397228" y="4843306"/>
            <a:ext cx="8763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3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3.2KM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4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667" y="4753278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537357" y="4847063"/>
            <a:ext cx="8954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15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 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12.5KM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6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96" y="4757035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6616551" y="5334759"/>
            <a:ext cx="9054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35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27.6KM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8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91" y="5244731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1" t="4631" r="47553" b="78377"/>
          <a:stretch/>
        </p:blipFill>
        <p:spPr>
          <a:xfrm>
            <a:off x="7655249" y="3469249"/>
            <a:ext cx="2452488" cy="9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1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8078043" y="1072704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508" y="1072705"/>
            <a:ext cx="3302000" cy="556471"/>
          </a:xfrm>
          <a:prstGeom prst="rect">
            <a:avLst/>
          </a:prstGeom>
          <a:solidFill>
            <a:srgbClr val="B27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60973" y="1072706"/>
            <a:ext cx="3302000" cy="556471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60973" y="1178231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CHOOSE YOUR HOME &amp; </a:t>
            </a:r>
            <a:r>
              <a:rPr lang="en-US" sz="1400" b="1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DESIGN</a:t>
            </a:r>
            <a:endParaRPr lang="en-US" sz="1400" b="1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19508" y="1221923"/>
            <a:ext cx="330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pc="0" baseline="0" dirty="0" smtClean="0">
                <a:solidFill>
                  <a:srgbClr val="FFFF00"/>
                </a:solidFill>
                <a:effectLst/>
                <a:latin typeface="Century Gothic" panose="020B0502020202020204" pitchFamily="34" charset="0"/>
              </a:rPr>
              <a:t>MORTGAGE CALCULATOR</a:t>
            </a:r>
            <a:endParaRPr lang="en-US" sz="1400" b="1" spc="0" dirty="0">
              <a:solidFill>
                <a:srgbClr val="FFFF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78043" y="1221923"/>
            <a:ext cx="330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FF00"/>
                </a:solidFill>
                <a:latin typeface="Century Gothic" panose="020B0502020202020204" pitchFamily="34" charset="0"/>
              </a:rPr>
              <a:t>HOME OWNERSHIP EVALUATION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1221" y="1612551"/>
            <a:ext cx="11490579" cy="486444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17508" y="1812893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Take A Tour Through Our Listings Whilst You Choose Your Preferred Home And Design</a:t>
            </a:r>
            <a:endParaRPr lang="en-US" sz="1600" spc="0" dirty="0"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973" y="2169020"/>
            <a:ext cx="10619069" cy="3888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7508" y="2801536"/>
            <a:ext cx="100613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pc="0" baseline="0" dirty="0" smtClean="0">
                <a:effectLst/>
                <a:latin typeface="Century Gothic" panose="020B0502020202020204" pitchFamily="34" charset="0"/>
              </a:rPr>
              <a:t>Which of our estates would you want to buy</a:t>
            </a:r>
            <a:r>
              <a:rPr lang="en-US" sz="1600" spc="0" dirty="0" smtClean="0">
                <a:effectLst/>
                <a:latin typeface="Century Gothic" panose="020B0502020202020204" pitchFamily="34" charset="0"/>
              </a:rPr>
              <a:t> into?</a:t>
            </a:r>
            <a:endParaRPr lang="en-US" sz="1600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117508" y="3409901"/>
            <a:ext cx="5016592" cy="426393"/>
          </a:xfrm>
          <a:prstGeom prst="rect">
            <a:avLst/>
          </a:prstGeom>
          <a:solidFill>
            <a:srgbClr val="FFF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117508" y="3472673"/>
            <a:ext cx="218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ONE</a:t>
            </a:r>
            <a:endParaRPr lang="en-US" sz="14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33" name="Right Arrow 32"/>
          <p:cNvSpPr/>
          <p:nvPr/>
        </p:nvSpPr>
        <p:spPr>
          <a:xfrm rot="5400000">
            <a:off x="5683360" y="3427310"/>
            <a:ext cx="290967" cy="39412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1117508" y="2463800"/>
            <a:ext cx="10061354" cy="177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0373475" y="2203327"/>
            <a:ext cx="805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Century Gothic" panose="020B0502020202020204" pitchFamily="34" charset="0"/>
              </a:rPr>
              <a:t>1</a:t>
            </a:r>
            <a:r>
              <a:rPr lang="en-US" sz="1200" dirty="0" smtClean="0">
                <a:latin typeface="Century Gothic" panose="020B0502020202020204" pitchFamily="34" charset="0"/>
              </a:rPr>
              <a:t> of </a:t>
            </a:r>
            <a:r>
              <a:rPr lang="en-US" sz="1200" b="1" dirty="0" smtClean="0">
                <a:latin typeface="Century Gothic" panose="020B0502020202020204" pitchFamily="34" charset="0"/>
              </a:rPr>
              <a:t>6</a:t>
            </a:r>
            <a:endParaRPr lang="en-US" sz="1200" b="1" spc="0" dirty="0">
              <a:effectLst/>
              <a:latin typeface="Century Gothic" panose="020B050202020202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1117508" y="2463276"/>
            <a:ext cx="2019392" cy="17780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148951" y="5596504"/>
            <a:ext cx="1743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NEXT </a:t>
            </a:r>
            <a:endParaRPr lang="en-US" sz="1400" b="1" spc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10899682" y="5615992"/>
            <a:ext cx="198447" cy="268800"/>
          </a:xfrm>
          <a:prstGeom prst="rightArrow">
            <a:avLst>
              <a:gd name="adj1" fmla="val 100000"/>
              <a:gd name="adj2" fmla="val 10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094192" y="3945182"/>
            <a:ext cx="5039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entury Gothic" panose="020B0502020202020204" pitchFamily="34" charset="0"/>
              </a:rPr>
              <a:t>SELECT ONE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NEW LAGOS CITY ESTATE, ABIJO, LEKKI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EASTLAND GOLF ESTATE, ABIJO</a:t>
            </a:r>
            <a:r>
              <a:rPr lang="en-US" sz="1400" dirty="0">
                <a:latin typeface="Century Gothic" panose="020B0502020202020204" pitchFamily="34" charset="0"/>
              </a:rPr>
              <a:t>, LEKKI</a:t>
            </a:r>
          </a:p>
          <a:p>
            <a:r>
              <a:rPr lang="en-US" sz="1400" dirty="0" smtClean="0">
                <a:latin typeface="Century Gothic" panose="020B0502020202020204" pitchFamily="34" charset="0"/>
              </a:rPr>
              <a:t>DREAM PARKS &amp; GARDEN </a:t>
            </a:r>
            <a:r>
              <a:rPr lang="en-US" sz="1400" dirty="0">
                <a:latin typeface="Century Gothic" panose="020B0502020202020204" pitchFamily="34" charset="0"/>
              </a:rPr>
              <a:t>ESTATE, </a:t>
            </a:r>
            <a:r>
              <a:rPr lang="en-US" sz="1400" dirty="0" smtClean="0">
                <a:latin typeface="Century Gothic" panose="020B0502020202020204" pitchFamily="34" charset="0"/>
              </a:rPr>
              <a:t>AKODO, IBEJU-LEKKI</a:t>
            </a:r>
            <a:endParaRPr lang="en-US" sz="1400" dirty="0">
              <a:latin typeface="Century Gothic" panose="020B0502020202020204" pitchFamily="34" charset="0"/>
            </a:endParaRPr>
          </a:p>
          <a:p>
            <a:r>
              <a:rPr lang="en-US" sz="1400" dirty="0" smtClean="0">
                <a:latin typeface="Century Gothic" panose="020B0502020202020204" pitchFamily="34" charset="0"/>
              </a:rPr>
              <a:t>EASTHAMPTON ESTATE, ELERANGBE, IBEJU-LEKKI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7023100" y="5127433"/>
            <a:ext cx="3823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989762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925643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814152" y="5063933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70003" y="5063104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759721" y="5063104"/>
            <a:ext cx="120650" cy="127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427344" y="4847660"/>
            <a:ext cx="8991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Orofun-Akodo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345533" y="5180792"/>
            <a:ext cx="9700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Lekki</a:t>
            </a:r>
            <a:r>
              <a:rPr lang="en-US" sz="800" b="1" dirty="0" smtClean="0">
                <a:latin typeface="Century Gothic" panose="020B0502020202020204" pitchFamily="34" charset="0"/>
              </a:rPr>
              <a:t> FTZ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275112" y="4838874"/>
            <a:ext cx="10795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 smtClean="0">
                <a:latin typeface="Century Gothic" panose="020B0502020202020204" pitchFamily="34" charset="0"/>
              </a:rPr>
              <a:t>Dangote</a:t>
            </a:r>
            <a:r>
              <a:rPr lang="en-US" sz="800" b="1" dirty="0" smtClean="0">
                <a:latin typeface="Century Gothic" panose="020B0502020202020204" pitchFamily="34" charset="0"/>
              </a:rPr>
              <a:t> Refinery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489006" y="5186874"/>
            <a:ext cx="9945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Century Gothic" panose="020B0502020202020204" pitchFamily="34" charset="0"/>
              </a:rPr>
              <a:t>Eleko</a:t>
            </a:r>
            <a:r>
              <a:rPr lang="en-US" sz="800" b="1" dirty="0">
                <a:latin typeface="Century Gothic" panose="020B0502020202020204" pitchFamily="34" charset="0"/>
              </a:rPr>
              <a:t> Junction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538654" y="4847660"/>
            <a:ext cx="10166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err="1">
                <a:latin typeface="Century Gothic" panose="020B0502020202020204" pitchFamily="34" charset="0"/>
              </a:rPr>
              <a:t>Ajah</a:t>
            </a:r>
            <a:endParaRPr lang="en-US" sz="800" dirty="0">
              <a:latin typeface="Century Gothic" panose="020B0502020202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381872" y="5334759"/>
            <a:ext cx="8763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20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14.7KM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050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311" y="5244731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9397228" y="4843306"/>
            <a:ext cx="8763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5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3.4KM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4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667" y="4753278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/>
          <p:cNvSpPr txBox="1"/>
          <p:nvPr/>
        </p:nvSpPr>
        <p:spPr>
          <a:xfrm>
            <a:off x="7537357" y="4847063"/>
            <a:ext cx="89541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18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 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11.8KM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6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96" y="4757035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/>
          <p:cNvSpPr txBox="1"/>
          <p:nvPr/>
        </p:nvSpPr>
        <p:spPr>
          <a:xfrm>
            <a:off x="6616551" y="5334759"/>
            <a:ext cx="90541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58 </a:t>
            </a:r>
            <a:r>
              <a:rPr lang="en-US" sz="700" b="1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m</a:t>
            </a:r>
            <a:r>
              <a:rPr lang="en-US" sz="700" b="1" dirty="0" smtClean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in </a:t>
            </a:r>
            <a:r>
              <a:rPr lang="en-US" sz="700" dirty="0" smtClean="0">
                <a:latin typeface="Century Gothic" panose="020B0502020202020204" pitchFamily="34" charset="0"/>
              </a:rPr>
              <a:t>|</a:t>
            </a:r>
            <a:r>
              <a:rPr lang="en-US" sz="7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43.3KM</a:t>
            </a:r>
            <a:endParaRPr lang="en-US" sz="700" dirty="0">
              <a:solidFill>
                <a:srgbClr val="FF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68" name="Picture 2" descr="Image result for icon: C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991" y="5244731"/>
            <a:ext cx="138663" cy="11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70" b="10514"/>
          <a:stretch/>
        </p:blipFill>
        <p:spPr>
          <a:xfrm>
            <a:off x="7521966" y="3309375"/>
            <a:ext cx="2945320" cy="13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8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30178</TotalTime>
  <Words>3619</Words>
  <Application>Microsoft Office PowerPoint</Application>
  <PresentationFormat>Widescreen</PresentationFormat>
  <Paragraphs>1025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Century Gothic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</dc:creator>
  <cp:lastModifiedBy>JAMES .A ADEFUYE</cp:lastModifiedBy>
  <cp:revision>498</cp:revision>
  <dcterms:created xsi:type="dcterms:W3CDTF">2018-02-22T08:05:03Z</dcterms:created>
  <dcterms:modified xsi:type="dcterms:W3CDTF">2019-07-19T09:55:20Z</dcterms:modified>
</cp:coreProperties>
</file>